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smtClean="0"/>
              <a:t>RE Pupil Voice – </a:t>
            </a:r>
            <a:r>
              <a:rPr lang="en-US" dirty="0"/>
              <a:t>RE &amp; Catholic Life: 2024–2026 Progress Review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St Edmund’s Catholic Primary School</a:t>
            </a:r>
          </a:p>
        </p:txBody>
      </p:sp>
      <p:sp>
        <p:nvSpPr>
          <p:cNvPr id="4" name="Text Box 12"/>
          <p:cNvSpPr txBox="1">
            <a:spLocks/>
          </p:cNvSpPr>
          <p:nvPr/>
        </p:nvSpPr>
        <p:spPr>
          <a:xfrm>
            <a:off x="2093142" y="701675"/>
            <a:ext cx="4676775" cy="1143000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PMingLiU"/>
                <a:cs typeface="Arial" panose="020B0604020202020204" pitchFamily="34" charset="0"/>
              </a:rPr>
              <a:t>St Edmund’s Catholic Primary School</a:t>
            </a:r>
            <a:endParaRPr lang="en-GB" sz="1100" dirty="0">
              <a:effectLst/>
              <a:latin typeface="Calibri" panose="020F0502020204030204" pitchFamily="34" charset="0"/>
              <a:ea typeface="PMingLiU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1600" b="1" u="none" strike="noStrike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…through Christ we learn…</a:t>
            </a:r>
            <a:endParaRPr lang="en-GB" sz="1100" dirty="0">
              <a:effectLst/>
              <a:latin typeface="Calibri" panose="020F0502020204030204" pitchFamily="34" charset="0"/>
              <a:ea typeface="PMingLiU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1400" b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Executive </a:t>
            </a:r>
            <a:r>
              <a:rPr lang="en-GB" sz="1400" b="1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Headteacher</a:t>
            </a:r>
            <a:r>
              <a:rPr lang="en-GB" sz="1400" b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: Mrs A. Ruthven</a:t>
            </a:r>
            <a:endParaRPr lang="en-GB" sz="1100" dirty="0">
              <a:effectLst/>
              <a:latin typeface="Calibri" panose="020F0502020204030204" pitchFamily="34" charset="0"/>
              <a:ea typeface="PMingLiU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1400" b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/>
                <a:cs typeface="Times New Roman" panose="02020603050405020304" pitchFamily="18" charset="0"/>
              </a:rPr>
              <a:t>Head of School: Mr A. Antoniou</a:t>
            </a:r>
            <a:endParaRPr lang="en-GB" sz="1100" dirty="0">
              <a:effectLst/>
              <a:latin typeface="Calibri" panose="020F0502020204030204" pitchFamily="34" charset="0"/>
              <a:ea typeface="PMingLiU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322" y="624840"/>
            <a:ext cx="885825" cy="1023620"/>
          </a:xfrm>
          <a:prstGeom prst="rect">
            <a:avLst/>
          </a:prstGeom>
          <a:noFill/>
        </p:spPr>
      </p:pic>
      <p:pic>
        <p:nvPicPr>
          <p:cNvPr id="6" name="Picture 5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59" r="7627" b="6767"/>
          <a:stretch/>
        </p:blipFill>
        <p:spPr bwMode="auto">
          <a:xfrm>
            <a:off x="7132912" y="624840"/>
            <a:ext cx="1038225" cy="1133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Which CST Theme Do You Understand Best? (2026)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dirty="0"/>
          </a:p>
          <a:p>
            <a:pPr marL="0" indent="0">
              <a:buNone/>
            </a:pPr>
            <a:r>
              <a:rPr lang="en-US" b="1" dirty="0" smtClean="0"/>
              <a:t>Vector </a:t>
            </a:r>
            <a:r>
              <a:rPr lang="en-US" b="1" dirty="0"/>
              <a:t>Chart Specification</a:t>
            </a:r>
          </a:p>
          <a:p>
            <a:r>
              <a:rPr lang="en-US" b="1" dirty="0"/>
              <a:t>Helping the poor — 65%</a:t>
            </a:r>
            <a:endParaRPr lang="en-US" dirty="0"/>
          </a:p>
          <a:p>
            <a:r>
              <a:rPr lang="en-US" b="1" dirty="0"/>
              <a:t>Caring for creation — 29%</a:t>
            </a:r>
            <a:endParaRPr lang="en-US" dirty="0"/>
          </a:p>
          <a:p>
            <a:r>
              <a:rPr lang="en-US" b="1" dirty="0"/>
              <a:t>Standing up for justice — (no % given)</a:t>
            </a:r>
            <a:endParaRPr lang="en-US" dirty="0"/>
          </a:p>
          <a:p>
            <a:r>
              <a:rPr lang="en-US" b="1" dirty="0"/>
              <a:t>Treating everyone with dignity — 6%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Interpretation</a:t>
            </a:r>
            <a:r>
              <a:rPr lang="en-US" b="1" dirty="0"/>
              <a:t>:</a:t>
            </a:r>
            <a:r>
              <a:rPr lang="en-US" dirty="0"/>
              <a:t> Pupils connect strongly with themes of charity and care.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Do You Take Part in Collective Worship? (2026)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lang="en-US" b="1" dirty="0" smtClean="0"/>
              <a:t>Vector </a:t>
            </a:r>
            <a:r>
              <a:rPr lang="en-US" b="1" dirty="0"/>
              <a:t>Chart Specification</a:t>
            </a:r>
          </a:p>
          <a:p>
            <a:r>
              <a:rPr lang="en-US" b="1" dirty="0"/>
              <a:t>Yes — 93%</a:t>
            </a:r>
            <a:endParaRPr lang="en-US" dirty="0"/>
          </a:p>
          <a:p>
            <a:r>
              <a:rPr lang="en-US" b="1" dirty="0"/>
              <a:t>No — 7%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Interpretation</a:t>
            </a:r>
            <a:r>
              <a:rPr lang="en-US" b="1" dirty="0"/>
              <a:t>:</a:t>
            </a:r>
            <a:r>
              <a:rPr lang="en-US" dirty="0"/>
              <a:t> Worship remains fully embedded.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Do You Enjoy Collective Worship? (2026)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dirty="0"/>
          </a:p>
          <a:p>
            <a:pPr marL="0" indent="0">
              <a:buNone/>
            </a:pPr>
            <a:r>
              <a:rPr lang="en-US" b="1" dirty="0" smtClean="0"/>
              <a:t>Vector </a:t>
            </a:r>
            <a:r>
              <a:rPr lang="en-US" b="1" dirty="0"/>
              <a:t>Chart Specification</a:t>
            </a:r>
          </a:p>
          <a:p>
            <a:r>
              <a:rPr lang="en-US" b="1" dirty="0"/>
              <a:t>Yes — 42%</a:t>
            </a:r>
            <a:endParaRPr lang="en-US" dirty="0"/>
          </a:p>
          <a:p>
            <a:r>
              <a:rPr lang="en-US" b="1" dirty="0"/>
              <a:t>Sometimes — 45%</a:t>
            </a:r>
            <a:endParaRPr lang="en-US" dirty="0"/>
          </a:p>
          <a:p>
            <a:r>
              <a:rPr lang="en-US" b="1" dirty="0"/>
              <a:t>Not sure — 13%</a:t>
            </a:r>
            <a:endParaRPr lang="en-US" dirty="0"/>
          </a:p>
          <a:p>
            <a:r>
              <a:rPr lang="en-US" b="1" dirty="0"/>
              <a:t>No — 0%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Interpretation</a:t>
            </a:r>
            <a:r>
              <a:rPr lang="en-US" b="1" dirty="0"/>
              <a:t>:</a:t>
            </a:r>
            <a:r>
              <a:rPr lang="en-US" dirty="0"/>
              <a:t> Worship is valued and experienced positively.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Do You Have Prayers in School? (</a:t>
            </a:r>
            <a:r>
              <a:rPr lang="en-US" b="1" dirty="0" smtClean="0"/>
              <a:t>2026)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lang="en-US" b="1" dirty="0" smtClean="0"/>
              <a:t>Vector </a:t>
            </a:r>
            <a:r>
              <a:rPr lang="en-US" b="1" dirty="0"/>
              <a:t>Chart Specification</a:t>
            </a:r>
          </a:p>
          <a:p>
            <a:r>
              <a:rPr lang="en-US" b="1" dirty="0"/>
              <a:t>Yes — 100%</a:t>
            </a:r>
            <a:endParaRPr lang="en-US" dirty="0"/>
          </a:p>
          <a:p>
            <a:r>
              <a:rPr lang="en-US" b="1" dirty="0"/>
              <a:t>No — 0%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Interpretation</a:t>
            </a:r>
            <a:r>
              <a:rPr lang="en-US" b="1" dirty="0"/>
              <a:t>:</a:t>
            </a:r>
            <a:r>
              <a:rPr lang="en-US" dirty="0"/>
              <a:t> Prayer is a visible, daily part of school life.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Do You Know Your Class Saint? (2026)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lang="en-US" b="1" dirty="0" smtClean="0"/>
              <a:t>Vector </a:t>
            </a:r>
            <a:r>
              <a:rPr lang="en-US" b="1" dirty="0"/>
              <a:t>Chart Specification</a:t>
            </a:r>
          </a:p>
          <a:p>
            <a:r>
              <a:rPr lang="en-US" b="1" dirty="0"/>
              <a:t>Yes — 97%</a:t>
            </a:r>
            <a:endParaRPr lang="en-US" dirty="0"/>
          </a:p>
          <a:p>
            <a:r>
              <a:rPr lang="en-US" b="1" dirty="0"/>
              <a:t>Not sure — 3%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Interpretation</a:t>
            </a:r>
            <a:r>
              <a:rPr lang="en-US" b="1" dirty="0"/>
              <a:t>:</a:t>
            </a:r>
            <a:r>
              <a:rPr lang="en-US" dirty="0"/>
              <a:t> Strong awareness and engagement.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"</a:t>
            </a:r>
            <a:r>
              <a:rPr lang="en-US" b="1" dirty="0"/>
              <a:t>Confidence in Explaining a Bible Story (2026)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dirty="0"/>
          </a:p>
          <a:p>
            <a:pPr marL="0" indent="0">
              <a:buNone/>
            </a:pPr>
            <a:r>
              <a:rPr lang="en-US" b="1" dirty="0" smtClean="0"/>
              <a:t>Vector </a:t>
            </a:r>
            <a:r>
              <a:rPr lang="en-US" b="1" dirty="0"/>
              <a:t>Chart Specification</a:t>
            </a:r>
          </a:p>
          <a:p>
            <a:r>
              <a:rPr lang="en-US" b="1" dirty="0"/>
              <a:t>Not confident yet — 13%</a:t>
            </a:r>
            <a:endParaRPr lang="en-US" dirty="0"/>
          </a:p>
          <a:p>
            <a:r>
              <a:rPr lang="en-US" b="1" dirty="0"/>
              <a:t>A little confident — 30%</a:t>
            </a:r>
            <a:endParaRPr lang="en-US" dirty="0"/>
          </a:p>
          <a:p>
            <a:r>
              <a:rPr lang="en-US" b="1" dirty="0"/>
              <a:t>Quite confident — 40%</a:t>
            </a:r>
            <a:endParaRPr lang="en-US" dirty="0"/>
          </a:p>
          <a:p>
            <a:r>
              <a:rPr lang="en-US" b="1" dirty="0"/>
              <a:t>Very confident — 17%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Interpretation</a:t>
            </a:r>
            <a:r>
              <a:rPr lang="en-US" b="1" dirty="0"/>
              <a:t>:</a:t>
            </a:r>
            <a:r>
              <a:rPr lang="en-US" dirty="0"/>
              <a:t> Most pupils feel confident with scripture.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Do Creative Activities Help You Understand Scripture? (2026)</a:t>
            </a:r>
            <a:br>
              <a:rPr lang="en-US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Vector </a:t>
            </a:r>
            <a:r>
              <a:rPr lang="en-US" b="1" dirty="0"/>
              <a:t>Chart Specification</a:t>
            </a:r>
          </a:p>
          <a:p>
            <a:r>
              <a:rPr lang="en-US" b="1" dirty="0"/>
              <a:t>Yes, a lot — 23%</a:t>
            </a:r>
            <a:endParaRPr lang="en-US" dirty="0"/>
          </a:p>
          <a:p>
            <a:r>
              <a:rPr lang="en-US" b="1" dirty="0"/>
              <a:t>Sometimes — 71%</a:t>
            </a:r>
            <a:endParaRPr lang="en-US" dirty="0"/>
          </a:p>
          <a:p>
            <a:r>
              <a:rPr lang="en-US" b="1" dirty="0"/>
              <a:t>Not really — 3%</a:t>
            </a:r>
            <a:endParaRPr lang="en-US" dirty="0"/>
          </a:p>
          <a:p>
            <a:r>
              <a:rPr lang="en-US" b="1" dirty="0"/>
              <a:t>Not sure yet — 3%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Interpretation</a:t>
            </a:r>
            <a:r>
              <a:rPr lang="en-US" b="1" dirty="0"/>
              <a:t>:</a:t>
            </a:r>
            <a:r>
              <a:rPr lang="en-US" dirty="0"/>
              <a:t> Creative learning is a major strength.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26215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Do You Understand What Your Teacher Expects in RE? (2026)</a:t>
            </a:r>
            <a:br>
              <a:rPr lang="en-US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Vector </a:t>
            </a:r>
            <a:r>
              <a:rPr lang="en-US" b="1" dirty="0"/>
              <a:t>Chart Specification</a:t>
            </a:r>
          </a:p>
          <a:p>
            <a:r>
              <a:rPr lang="en-US" b="1" dirty="0"/>
              <a:t>Yes, always — 39%</a:t>
            </a:r>
            <a:endParaRPr lang="en-US" dirty="0"/>
          </a:p>
          <a:p>
            <a:r>
              <a:rPr lang="en-US" b="1" dirty="0"/>
              <a:t>Most of the time — 52%</a:t>
            </a:r>
            <a:endParaRPr lang="en-US" dirty="0"/>
          </a:p>
          <a:p>
            <a:r>
              <a:rPr lang="en-US" b="1" dirty="0"/>
              <a:t>Sometimes — 10%</a:t>
            </a:r>
            <a:endParaRPr lang="en-US" dirty="0"/>
          </a:p>
          <a:p>
            <a:r>
              <a:rPr lang="en-US" b="1" dirty="0"/>
              <a:t>Not really — 0%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Interpretation</a:t>
            </a:r>
            <a:r>
              <a:rPr lang="en-US" b="1" dirty="0"/>
              <a:t>:</a:t>
            </a:r>
            <a:r>
              <a:rPr lang="en-US" dirty="0"/>
              <a:t> Expectations are clear and well communicated.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3353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Does Feedback Help You Improve Your RE Work? (2026)</a:t>
            </a:r>
            <a:br>
              <a:rPr lang="en-US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Vector </a:t>
            </a:r>
            <a:r>
              <a:rPr lang="en-US" b="1" dirty="0"/>
              <a:t>Chart Specification</a:t>
            </a:r>
          </a:p>
          <a:p>
            <a:r>
              <a:rPr lang="en-US" b="1" dirty="0"/>
              <a:t>Yes — 47%</a:t>
            </a:r>
            <a:endParaRPr lang="en-US" dirty="0"/>
          </a:p>
          <a:p>
            <a:r>
              <a:rPr lang="en-US" b="1" dirty="0"/>
              <a:t>Sometimes — 53%</a:t>
            </a:r>
            <a:endParaRPr lang="en-US" dirty="0"/>
          </a:p>
          <a:p>
            <a:r>
              <a:rPr lang="en-US" b="1" dirty="0"/>
              <a:t>Not really — 0%</a:t>
            </a:r>
            <a:endParaRPr lang="en-US" dirty="0"/>
          </a:p>
          <a:p>
            <a:r>
              <a:rPr lang="en-US" b="1" dirty="0"/>
              <a:t>Not sure — 0%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Interpretation</a:t>
            </a:r>
            <a:r>
              <a:rPr lang="en-US" b="1" dirty="0"/>
              <a:t>:</a:t>
            </a:r>
            <a:r>
              <a:rPr lang="en-US" dirty="0"/>
              <a:t> Feedback is valued and effective.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13944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Charity &amp; Social Action Participation (2026)</a:t>
            </a:r>
            <a:br>
              <a:rPr lang="en-US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Vector </a:t>
            </a:r>
            <a:r>
              <a:rPr lang="en-US" b="1" dirty="0"/>
              <a:t>Chart Specification</a:t>
            </a:r>
          </a:p>
          <a:p>
            <a:r>
              <a:rPr lang="en-US" b="1" dirty="0"/>
              <a:t>Yes — 32%</a:t>
            </a:r>
            <a:endParaRPr lang="en-US" dirty="0"/>
          </a:p>
          <a:p>
            <a:r>
              <a:rPr lang="en-US" b="1" dirty="0"/>
              <a:t>Not yet, but planned — 29%</a:t>
            </a:r>
            <a:endParaRPr lang="en-US" dirty="0"/>
          </a:p>
          <a:p>
            <a:r>
              <a:rPr lang="en-US" b="1" dirty="0"/>
              <a:t>No — 16%</a:t>
            </a:r>
            <a:endParaRPr lang="en-US" dirty="0"/>
          </a:p>
          <a:p>
            <a:r>
              <a:rPr lang="en-US" b="1" dirty="0"/>
              <a:t>I don’t know — 23%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Interpretation</a:t>
            </a:r>
            <a:r>
              <a:rPr lang="en-US" b="1" dirty="0"/>
              <a:t>:</a:t>
            </a:r>
            <a:r>
              <a:rPr lang="en-US" dirty="0"/>
              <a:t> Charity is active and growing.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9693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Why We Gather Pupil Voice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Understand </a:t>
            </a:r>
            <a:r>
              <a:rPr lang="en-US" dirty="0"/>
              <a:t>pupils’ lived experience of RE and Catholic Life</a:t>
            </a:r>
          </a:p>
          <a:p>
            <a:r>
              <a:rPr lang="en-US" dirty="0"/>
              <a:t>Ensure teaching reflects their needs and interests</a:t>
            </a:r>
          </a:p>
          <a:p>
            <a:r>
              <a:rPr lang="en-US" dirty="0"/>
              <a:t>Strengthen Collective Worship and prayer</a:t>
            </a:r>
          </a:p>
          <a:p>
            <a:r>
              <a:rPr lang="en-US" dirty="0"/>
              <a:t>Identify areas for development</a:t>
            </a:r>
          </a:p>
          <a:p>
            <a:r>
              <a:rPr lang="en-US" dirty="0"/>
              <a:t>Celebrate what pupils value</a:t>
            </a:r>
          </a:p>
          <a:p>
            <a:r>
              <a:rPr lang="en-US" dirty="0"/>
              <a:t>Track progress over time (2024 → 2026)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Confidence Using RE Vocabulary (2026)</a:t>
            </a:r>
            <a:br>
              <a:rPr lang="en-US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Vector </a:t>
            </a:r>
            <a:r>
              <a:rPr lang="en-US" b="1" dirty="0"/>
              <a:t>Chart Specification</a:t>
            </a:r>
          </a:p>
          <a:p>
            <a:r>
              <a:rPr lang="en-US" b="1" dirty="0"/>
              <a:t>Not confident yet — 14%</a:t>
            </a:r>
            <a:endParaRPr lang="en-US" dirty="0"/>
          </a:p>
          <a:p>
            <a:r>
              <a:rPr lang="en-US" b="1" dirty="0"/>
              <a:t>Somewhat confident — 45%</a:t>
            </a:r>
            <a:endParaRPr lang="en-US" dirty="0"/>
          </a:p>
          <a:p>
            <a:r>
              <a:rPr lang="en-US" b="1" dirty="0"/>
              <a:t>Not confident — 3%</a:t>
            </a:r>
            <a:endParaRPr lang="en-US" dirty="0"/>
          </a:p>
          <a:p>
            <a:r>
              <a:rPr lang="en-US" b="1" dirty="0"/>
              <a:t>Very confident — 38%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Interpretation</a:t>
            </a:r>
            <a:r>
              <a:rPr lang="en-US" b="1" dirty="0"/>
              <a:t>:</a:t>
            </a:r>
            <a:r>
              <a:rPr lang="en-US" dirty="0"/>
              <a:t> Vocabulary teaching is effective.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94221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Pupils Value (Word Clouds Summary)</a:t>
            </a:r>
            <a:br>
              <a:rPr lang="en-US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0099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Themes </a:t>
            </a:r>
            <a:r>
              <a:rPr lang="en-US" b="1" dirty="0"/>
              <a:t>emerging from pupil voice</a:t>
            </a:r>
            <a:r>
              <a:rPr lang="en-US" b="1" dirty="0" smtClean="0"/>
              <a:t>: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dirty="0"/>
              <a:t>Art, drawing, creative tasks</a:t>
            </a:r>
          </a:p>
          <a:p>
            <a:r>
              <a:rPr lang="en-US" dirty="0"/>
              <a:t>Role play and acting</a:t>
            </a:r>
          </a:p>
          <a:p>
            <a:r>
              <a:rPr lang="en-US" dirty="0"/>
              <a:t>Music, candles, atmosphere</a:t>
            </a:r>
          </a:p>
          <a:p>
            <a:r>
              <a:rPr lang="en-US" dirty="0"/>
              <a:t>Learning about Jesus and saints</a:t>
            </a:r>
          </a:p>
          <a:p>
            <a:r>
              <a:rPr lang="en-US" dirty="0"/>
              <a:t>Scripture stories</a:t>
            </a:r>
          </a:p>
          <a:p>
            <a:r>
              <a:rPr lang="en-US" dirty="0"/>
              <a:t>Charity and helping others</a:t>
            </a:r>
          </a:p>
          <a:p>
            <a:r>
              <a:rPr lang="en-US" dirty="0"/>
              <a:t>Devices and interactive learning</a:t>
            </a:r>
          </a:p>
          <a:p>
            <a:r>
              <a:rPr lang="en-US" dirty="0"/>
              <a:t>Celebrations of the Word</a:t>
            </a:r>
          </a:p>
          <a:p>
            <a:r>
              <a:rPr lang="en-US" dirty="0"/>
              <a:t>Respect, kindness, SPIRIT values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35686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How Pupils Want RE to Improve (2026)</a:t>
            </a:r>
            <a:br>
              <a:rPr lang="en-US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Key </a:t>
            </a:r>
            <a:r>
              <a:rPr lang="en-US" b="1" dirty="0"/>
              <a:t>pupil suggestions</a:t>
            </a:r>
            <a:r>
              <a:rPr lang="en-US" b="1" dirty="0" smtClean="0"/>
              <a:t>: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dirty="0"/>
              <a:t>More art and creative work</a:t>
            </a:r>
          </a:p>
          <a:p>
            <a:r>
              <a:rPr lang="en-US" dirty="0"/>
              <a:t>More role play and acting</a:t>
            </a:r>
          </a:p>
          <a:p>
            <a:r>
              <a:rPr lang="en-US" dirty="0"/>
              <a:t>More scripture stories</a:t>
            </a:r>
          </a:p>
          <a:p>
            <a:r>
              <a:rPr lang="en-US" dirty="0"/>
              <a:t>More music and candles for atmosphere</a:t>
            </a:r>
          </a:p>
          <a:p>
            <a:r>
              <a:rPr lang="en-US" dirty="0"/>
              <a:t>More learning about Jesus</a:t>
            </a:r>
          </a:p>
          <a:p>
            <a:r>
              <a:rPr lang="en-US" dirty="0"/>
              <a:t>More CST and charity work</a:t>
            </a:r>
          </a:p>
          <a:p>
            <a:r>
              <a:rPr lang="en-US" dirty="0"/>
              <a:t>More devices and interactive tasks</a:t>
            </a:r>
          </a:p>
          <a:p>
            <a:r>
              <a:rPr lang="en-US" dirty="0"/>
              <a:t>More celebrations of the Word</a:t>
            </a:r>
          </a:p>
          <a:p>
            <a:r>
              <a:rPr lang="en-US" dirty="0"/>
              <a:t>More vocabulary and tasks</a:t>
            </a:r>
          </a:p>
          <a:p>
            <a:r>
              <a:rPr lang="en-US" dirty="0"/>
              <a:t>More kindness and SPIRIT values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19857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Impact by 2026</a:t>
            </a:r>
            <a:br>
              <a:rPr lang="en-US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Strong </a:t>
            </a:r>
            <a:r>
              <a:rPr lang="en-US" dirty="0"/>
              <a:t>RE outcomes</a:t>
            </a:r>
          </a:p>
          <a:p>
            <a:r>
              <a:rPr lang="en-US" dirty="0"/>
              <a:t>Pupils confident discussing learning</a:t>
            </a:r>
          </a:p>
          <a:p>
            <a:r>
              <a:rPr lang="en-US" dirty="0"/>
              <a:t>CST embedded in daily life</a:t>
            </a:r>
          </a:p>
          <a:p>
            <a:r>
              <a:rPr lang="en-US" dirty="0"/>
              <a:t>Worship consistent and pupil-led</a:t>
            </a:r>
          </a:p>
          <a:p>
            <a:r>
              <a:rPr lang="en-US" dirty="0"/>
              <a:t>Prayer embedded daily</a:t>
            </a:r>
          </a:p>
          <a:p>
            <a:r>
              <a:rPr lang="en-US" dirty="0"/>
              <a:t>Pupils articulate improvements they want</a:t>
            </a:r>
          </a:p>
          <a:p>
            <a:r>
              <a:rPr lang="en-US" dirty="0"/>
              <a:t>Creative learning clearly enhances understanding</a:t>
            </a:r>
          </a:p>
          <a:p>
            <a:r>
              <a:rPr lang="en-US" dirty="0"/>
              <a:t>Vocabulary and scripture confidence improved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28025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Next Steps for 2026–2027</a:t>
            </a:r>
            <a:br>
              <a:rPr lang="en-US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Increase </a:t>
            </a:r>
            <a:r>
              <a:rPr lang="en-US" dirty="0"/>
              <a:t>creative RE (art, drama, music)</a:t>
            </a:r>
          </a:p>
          <a:p>
            <a:r>
              <a:rPr lang="en-US" dirty="0"/>
              <a:t>Expand scripture role play</a:t>
            </a:r>
          </a:p>
          <a:p>
            <a:r>
              <a:rPr lang="en-US" dirty="0"/>
              <a:t>Deepen CST visibility</a:t>
            </a:r>
          </a:p>
          <a:p>
            <a:r>
              <a:rPr lang="en-US" dirty="0"/>
              <a:t>Strengthen pupil-led worship</a:t>
            </a:r>
          </a:p>
          <a:p>
            <a:r>
              <a:rPr lang="en-US" dirty="0"/>
              <a:t>Enhance prayerful atmosphere (music, candles)</a:t>
            </a:r>
          </a:p>
          <a:p>
            <a:r>
              <a:rPr lang="en-US" dirty="0"/>
              <a:t>Continue clarifying expectations</a:t>
            </a:r>
          </a:p>
          <a:p>
            <a:r>
              <a:rPr lang="en-US" dirty="0"/>
              <a:t>Strengthen vocabulary teaching</a:t>
            </a:r>
          </a:p>
          <a:p>
            <a:r>
              <a:rPr lang="en-US" dirty="0"/>
              <a:t>Increase charity and social action opportunities</a:t>
            </a:r>
          </a:p>
          <a:p>
            <a:r>
              <a:rPr lang="en-US" dirty="0"/>
              <a:t>Use devices to support engagement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9126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the 2024 Baseline Showed Us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08142"/>
          </a:xfrm>
        </p:spPr>
        <p:txBody>
          <a:bodyPr>
            <a:normAutofit fontScale="92500" lnSpcReduction="10000"/>
          </a:bodyPr>
          <a:lstStyle/>
          <a:p>
            <a:endParaRPr dirty="0"/>
          </a:p>
          <a:p>
            <a:r>
              <a:rPr lang="en-US" dirty="0" smtClean="0"/>
              <a:t>Strong </a:t>
            </a:r>
            <a:r>
              <a:rPr lang="en-US" dirty="0"/>
              <a:t>foundations in RE and Catholic Life</a:t>
            </a:r>
          </a:p>
          <a:p>
            <a:r>
              <a:rPr lang="en-US" dirty="0"/>
              <a:t>High enjoyment and participation</a:t>
            </a:r>
          </a:p>
          <a:p>
            <a:r>
              <a:rPr lang="en-US" dirty="0"/>
              <a:t>Clear areas for development: CST, creative learning, pupil leadership</a:t>
            </a:r>
          </a:p>
          <a:p>
            <a:r>
              <a:rPr lang="en-US" dirty="0"/>
              <a:t>Prayer and worship embedded</a:t>
            </a:r>
          </a:p>
          <a:p>
            <a:r>
              <a:rPr lang="en-US" dirty="0"/>
              <a:t>Class saints well understood</a:t>
            </a:r>
          </a:p>
          <a:p>
            <a:r>
              <a:rPr lang="en-US" dirty="0"/>
              <a:t>Pupils felt they learned well in </a:t>
            </a:r>
            <a:r>
              <a:rPr lang="en-US" dirty="0" smtClean="0"/>
              <a:t>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20805" y="5864274"/>
            <a:ext cx="69023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This became the foundation for our 2024–2026 improvement journey.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How We Responded After 2024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Strengthened </a:t>
            </a:r>
            <a:r>
              <a:rPr lang="en-US" dirty="0"/>
              <a:t>RE teaching through creative approaches</a:t>
            </a:r>
          </a:p>
          <a:p>
            <a:r>
              <a:rPr lang="en-US" dirty="0"/>
              <a:t>Improved assessment and feedback</a:t>
            </a:r>
          </a:p>
          <a:p>
            <a:r>
              <a:rPr lang="en-US" dirty="0"/>
              <a:t>Made CST more visible across the school</a:t>
            </a:r>
          </a:p>
          <a:p>
            <a:r>
              <a:rPr lang="en-US" dirty="0"/>
              <a:t>Increased pupil leadership in worship</a:t>
            </a:r>
          </a:p>
          <a:p>
            <a:r>
              <a:rPr lang="en-US" dirty="0"/>
              <a:t>Developed prayer spaces</a:t>
            </a:r>
          </a:p>
          <a:p>
            <a:r>
              <a:rPr lang="en-US" dirty="0"/>
              <a:t>Deepened teaching about class saints</a:t>
            </a:r>
          </a:p>
          <a:p>
            <a:r>
              <a:rPr lang="en-US" dirty="0"/>
              <a:t>Expanded pupil voice opportunities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2026 Comparison (Progress Overview)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Enjoyment </a:t>
            </a:r>
            <a:r>
              <a:rPr lang="en-US" b="1" dirty="0"/>
              <a:t>of RE</a:t>
            </a:r>
          </a:p>
          <a:p>
            <a:r>
              <a:rPr lang="en-US" b="1" dirty="0"/>
              <a:t>2024:</a:t>
            </a:r>
            <a:r>
              <a:rPr lang="en-US" dirty="0"/>
              <a:t> Very high enjoyment</a:t>
            </a:r>
          </a:p>
          <a:p>
            <a:r>
              <a:rPr lang="en-US" b="1" dirty="0"/>
              <a:t>2026:</a:t>
            </a:r>
            <a:r>
              <a:rPr lang="en-US" dirty="0"/>
              <a:t> 94% enjoy RE always/most of the time</a:t>
            </a:r>
          </a:p>
          <a:p>
            <a:pPr marL="0" indent="0">
              <a:buNone/>
            </a:pPr>
            <a:r>
              <a:rPr lang="en-US" b="1" dirty="0"/>
              <a:t>Learning in RE</a:t>
            </a:r>
          </a:p>
          <a:p>
            <a:r>
              <a:rPr lang="en-US" b="1" dirty="0"/>
              <a:t>2024:</a:t>
            </a:r>
            <a:r>
              <a:rPr lang="en-US" dirty="0"/>
              <a:t> Pupils felt they learned “a lot” or “quite enough”</a:t>
            </a:r>
          </a:p>
          <a:p>
            <a:r>
              <a:rPr lang="en-US" b="1" dirty="0"/>
              <a:t>2026:</a:t>
            </a:r>
            <a:r>
              <a:rPr lang="en-US" dirty="0"/>
              <a:t> Confidence now measured in vocabulary, scripture, expectations, feedback</a:t>
            </a:r>
          </a:p>
          <a:p>
            <a:pPr marL="0" indent="0">
              <a:buNone/>
            </a:pPr>
            <a:r>
              <a:rPr lang="en-US" b="1" dirty="0"/>
              <a:t>CST Understanding</a:t>
            </a:r>
          </a:p>
          <a:p>
            <a:r>
              <a:rPr lang="en-US" b="1" dirty="0"/>
              <a:t>2024:</a:t>
            </a:r>
            <a:r>
              <a:rPr lang="en-US" dirty="0"/>
              <a:t> Emerging</a:t>
            </a:r>
          </a:p>
          <a:p>
            <a:r>
              <a:rPr lang="en-US" b="1" dirty="0"/>
              <a:t>2026:</a:t>
            </a:r>
            <a:r>
              <a:rPr lang="en-US" dirty="0"/>
              <a:t> Clear understanding of themes (Helping the poor 65%, Caring for creation 29%, etc.)</a:t>
            </a:r>
          </a:p>
          <a:p>
            <a:pPr marL="0" indent="0">
              <a:buNone/>
            </a:pPr>
            <a:r>
              <a:rPr lang="en-US" b="1" dirty="0"/>
              <a:t>Collective Worship &amp; Prayer</a:t>
            </a:r>
          </a:p>
          <a:p>
            <a:r>
              <a:rPr lang="en-US" b="1" dirty="0"/>
              <a:t>2024:</a:t>
            </a:r>
            <a:r>
              <a:rPr lang="en-US" dirty="0"/>
              <a:t> Fully embedded</a:t>
            </a:r>
          </a:p>
          <a:p>
            <a:r>
              <a:rPr lang="en-US" b="1" dirty="0"/>
              <a:t>2026:</a:t>
            </a:r>
            <a:r>
              <a:rPr lang="en-US" dirty="0"/>
              <a:t> Enjoyment, participation, and pupil-led worship now measurable</a:t>
            </a:r>
          </a:p>
          <a:p>
            <a:pPr marL="0" indent="0">
              <a:buNone/>
            </a:pPr>
            <a:r>
              <a:rPr lang="en-US" b="1" dirty="0"/>
              <a:t>Class Saints</a:t>
            </a:r>
          </a:p>
          <a:p>
            <a:r>
              <a:rPr lang="en-US" b="1" dirty="0"/>
              <a:t>2024:</a:t>
            </a:r>
            <a:r>
              <a:rPr lang="en-US" dirty="0"/>
              <a:t> Strong awareness</a:t>
            </a:r>
          </a:p>
          <a:p>
            <a:r>
              <a:rPr lang="en-US" b="1" dirty="0"/>
              <a:t>2026:</a:t>
            </a:r>
            <a:r>
              <a:rPr lang="en-US" dirty="0"/>
              <a:t> 97% know their class saint</a:t>
            </a:r>
          </a:p>
          <a:p>
            <a:pPr marL="0" indent="0">
              <a:buNone/>
            </a:pPr>
            <a:r>
              <a:rPr lang="en-US" b="1" dirty="0"/>
              <a:t>Qualitative Voice</a:t>
            </a:r>
          </a:p>
          <a:p>
            <a:r>
              <a:rPr lang="en-US" b="1" dirty="0"/>
              <a:t>2024:</a:t>
            </a:r>
            <a:r>
              <a:rPr lang="en-US" dirty="0"/>
              <a:t> None collected</a:t>
            </a:r>
          </a:p>
          <a:p>
            <a:r>
              <a:rPr lang="en-US" b="1" dirty="0"/>
              <a:t>2026:</a:t>
            </a:r>
            <a:r>
              <a:rPr lang="en-US" dirty="0"/>
              <a:t> Rich, actionable suggestions (art, role play, music, candles, scripture, devices)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Do You Enjoy RE Lessons? (2026)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dirty="0"/>
          </a:p>
          <a:p>
            <a:pPr marL="0" indent="0">
              <a:buNone/>
            </a:pPr>
            <a:r>
              <a:rPr lang="en-US" b="1" dirty="0" smtClean="0"/>
              <a:t>Vector </a:t>
            </a:r>
            <a:r>
              <a:rPr lang="en-US" b="1" dirty="0"/>
              <a:t>Chart Specification</a:t>
            </a:r>
          </a:p>
          <a:p>
            <a:r>
              <a:rPr lang="en-US" b="1" dirty="0"/>
              <a:t>I always enjoy RE — 29%</a:t>
            </a:r>
            <a:endParaRPr lang="en-US" dirty="0"/>
          </a:p>
          <a:p>
            <a:r>
              <a:rPr lang="en-US" b="1" dirty="0"/>
              <a:t>I enjoy RE most of the time — 65%</a:t>
            </a:r>
            <a:endParaRPr lang="en-US" dirty="0"/>
          </a:p>
          <a:p>
            <a:r>
              <a:rPr lang="en-US" b="1" dirty="0"/>
              <a:t>I don’t enjoy RE that much — 6%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Interpretation</a:t>
            </a:r>
            <a:r>
              <a:rPr lang="en-US" b="1" dirty="0"/>
              <a:t>:</a:t>
            </a:r>
            <a:r>
              <a:rPr lang="en-US" dirty="0"/>
              <a:t> Enjoyment remains very strong across the school.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How Much Do You Learn in RE? (2026)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dirty="0"/>
          </a:p>
          <a:p>
            <a:pPr marL="0" indent="0">
              <a:buNone/>
            </a:pPr>
            <a:r>
              <a:rPr lang="en-US" b="1" dirty="0" smtClean="0"/>
              <a:t>Vector </a:t>
            </a:r>
            <a:r>
              <a:rPr lang="en-US" b="1" dirty="0"/>
              <a:t>Chart Specification</a:t>
            </a:r>
          </a:p>
          <a:p>
            <a:r>
              <a:rPr lang="en-US" b="1" dirty="0"/>
              <a:t>A lot — 45%</a:t>
            </a:r>
            <a:endParaRPr lang="en-US" dirty="0"/>
          </a:p>
          <a:p>
            <a:r>
              <a:rPr lang="en-US" b="1" dirty="0"/>
              <a:t>Quite enough — 55%</a:t>
            </a:r>
            <a:endParaRPr lang="en-US" dirty="0"/>
          </a:p>
          <a:p>
            <a:r>
              <a:rPr lang="en-US" b="1" dirty="0"/>
              <a:t>Just a little — 0%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Interpretation</a:t>
            </a:r>
            <a:r>
              <a:rPr lang="en-US" b="1" dirty="0"/>
              <a:t>:</a:t>
            </a:r>
            <a:r>
              <a:rPr lang="en-US" dirty="0"/>
              <a:t> Pupils feel RE is meaningful and informative.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Are You Looking Forward to RE Lessons? (2026)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Vector </a:t>
            </a:r>
            <a:r>
              <a:rPr lang="en-US" b="1" dirty="0"/>
              <a:t>Chart Specification</a:t>
            </a:r>
          </a:p>
          <a:p>
            <a:r>
              <a:rPr lang="en-US" b="1" dirty="0"/>
              <a:t>Yes — 52%</a:t>
            </a:r>
            <a:endParaRPr lang="en-US" dirty="0"/>
          </a:p>
          <a:p>
            <a:r>
              <a:rPr lang="en-US" b="1" dirty="0"/>
              <a:t>Sometimes — 48%</a:t>
            </a:r>
            <a:endParaRPr lang="en-US" dirty="0"/>
          </a:p>
          <a:p>
            <a:r>
              <a:rPr lang="en-US" b="1" dirty="0"/>
              <a:t>No — 0%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Interpretation</a:t>
            </a:r>
            <a:r>
              <a:rPr lang="en-US" b="1" dirty="0"/>
              <a:t>:</a:t>
            </a:r>
            <a:r>
              <a:rPr lang="en-US" dirty="0"/>
              <a:t> Strong anticipation for RE.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Do You Know Catholic Social Teaching? (2026)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dirty="0"/>
          </a:p>
          <a:p>
            <a:pPr marL="0" indent="0">
              <a:buNone/>
            </a:pPr>
            <a:r>
              <a:rPr lang="en-US" b="1" dirty="0" smtClean="0"/>
              <a:t>Vector </a:t>
            </a:r>
            <a:r>
              <a:rPr lang="en-US" b="1" dirty="0"/>
              <a:t>Chart Specification</a:t>
            </a:r>
          </a:p>
          <a:p>
            <a:r>
              <a:rPr lang="en-US" b="1" dirty="0"/>
              <a:t>Yes — 48%</a:t>
            </a:r>
            <a:endParaRPr lang="en-US" dirty="0"/>
          </a:p>
          <a:p>
            <a:r>
              <a:rPr lang="en-US" b="1" dirty="0"/>
              <a:t>Know some principles — 39%</a:t>
            </a:r>
            <a:endParaRPr lang="en-US" dirty="0"/>
          </a:p>
          <a:p>
            <a:r>
              <a:rPr lang="en-US" b="1" dirty="0"/>
              <a:t>Not yet — 13%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Interpretation</a:t>
            </a:r>
            <a:r>
              <a:rPr lang="en-US" b="1" dirty="0"/>
              <a:t>:</a:t>
            </a:r>
            <a:r>
              <a:rPr lang="en-US" dirty="0"/>
              <a:t> CST understanding has grown significantly since 2024.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1118</Words>
  <Application>Microsoft Office PowerPoint</Application>
  <PresentationFormat>On-screen Show (4:3)</PresentationFormat>
  <Paragraphs>212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PMingLiU</vt:lpstr>
      <vt:lpstr>Times New Roman</vt:lpstr>
      <vt:lpstr>Office Theme</vt:lpstr>
      <vt:lpstr>RE Pupil Voice – RE &amp; Catholic Life: 2024–2026 Progress Review</vt:lpstr>
      <vt:lpstr>Why We Gather Pupil Voice</vt:lpstr>
      <vt:lpstr>What the 2024 Baseline Showed Us</vt:lpstr>
      <vt:lpstr>How We Responded After 2024</vt:lpstr>
      <vt:lpstr>2026 Comparison (Progress Overview)</vt:lpstr>
      <vt:lpstr>Do You Enjoy RE Lessons? (2026)</vt:lpstr>
      <vt:lpstr>How Much Do You Learn in RE? (2026)</vt:lpstr>
      <vt:lpstr>Are You Looking Forward to RE Lessons? (2026)</vt:lpstr>
      <vt:lpstr>Do You Know Catholic Social Teaching? (2026)</vt:lpstr>
      <vt:lpstr>Which CST Theme Do You Understand Best? (2026)</vt:lpstr>
      <vt:lpstr>Do You Take Part in Collective Worship? (2026)</vt:lpstr>
      <vt:lpstr>Do You Enjoy Collective Worship? (2026)</vt:lpstr>
      <vt:lpstr>Do You Have Prayers in School? (2026)</vt:lpstr>
      <vt:lpstr>Do You Know Your Class Saint? (2026)</vt:lpstr>
      <vt:lpstr>"Confidence in Explaining a Bible Story (2026)</vt:lpstr>
      <vt:lpstr>Do Creative Activities Help You Understand Scripture? (2026) </vt:lpstr>
      <vt:lpstr>Do You Understand What Your Teacher Expects in RE? (2026) </vt:lpstr>
      <vt:lpstr>Does Feedback Help You Improve Your RE Work? (2026) </vt:lpstr>
      <vt:lpstr>Charity &amp; Social Action Participation (2026) </vt:lpstr>
      <vt:lpstr>Confidence Using RE Vocabulary (2026) </vt:lpstr>
      <vt:lpstr>What Pupils Value (Word Clouds Summary) </vt:lpstr>
      <vt:lpstr>How Pupils Want RE to Improve (2026) </vt:lpstr>
      <vt:lpstr>Impact by 2026 </vt:lpstr>
      <vt:lpstr>Next Steps for 2026–2027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 Pupil Voice – Spring 2024</dc:title>
  <dc:subject/>
  <dc:creator>Antonis Antoniou</dc:creator>
  <cp:keywords/>
  <dc:description>generated using python-pptx</dc:description>
  <cp:lastModifiedBy>Antonis Antoniou</cp:lastModifiedBy>
  <cp:revision>5</cp:revision>
  <dcterms:created xsi:type="dcterms:W3CDTF">2013-01-27T09:14:16Z</dcterms:created>
  <dcterms:modified xsi:type="dcterms:W3CDTF">2026-04-15T11:55:03Z</dcterms:modified>
  <cp:category/>
</cp:coreProperties>
</file>