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i18sCvQyWx8MY/WIaQ7ktAmrcNp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7" d="100"/>
          <a:sy n="157" d="100"/>
        </p:scale>
        <p:origin x="29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acts.net/italy-fac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p:nvPr/>
        </p:nvSpPr>
        <p:spPr>
          <a:xfrm>
            <a:off x="299150" y="176125"/>
            <a:ext cx="85233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Use the following websites to research the different class saints:</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Answer the following questions </a:t>
            </a:r>
            <a:r>
              <a:rPr lang="en" sz="1800" b="1" i="0" u="sng" strike="noStrike" cap="none">
                <a:solidFill>
                  <a:schemeClr val="dk2"/>
                </a:solidFill>
                <a:latin typeface="Arial"/>
                <a:ea typeface="Arial"/>
                <a:cs typeface="Arial"/>
                <a:sym typeface="Arial"/>
              </a:rPr>
              <a:t>in your own words</a:t>
            </a:r>
            <a:r>
              <a:rPr lang="en" sz="1800" b="0" i="0" u="none" strike="noStrike" cap="none">
                <a:solidFill>
                  <a:schemeClr val="dk2"/>
                </a:solidFill>
                <a:latin typeface="Arial"/>
                <a:ea typeface="Arial"/>
                <a:cs typeface="Arial"/>
                <a:sym typeface="Arial"/>
              </a:rPr>
              <a:t>.</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Date of birth:</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Date of death:</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Day of remembrance:</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What is he the saint of:</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BRIEF</a:t>
            </a:r>
            <a:r>
              <a:rPr lang="en" sz="1800" b="0" i="0" u="none" strike="noStrike" cap="none">
                <a:solidFill>
                  <a:schemeClr val="dk2"/>
                </a:solidFill>
                <a:latin typeface="Arial"/>
                <a:ea typeface="Arial"/>
                <a:cs typeface="Arial"/>
                <a:sym typeface="Arial"/>
              </a:rPr>
              <a:t> story of their life:</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Fun fact:</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Include a picture of the saint </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as well.</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55" name="Google Shape;55;p1"/>
          <p:cNvPicPr preferRelativeResize="0"/>
          <p:nvPr/>
        </p:nvPicPr>
        <p:blipFill rotWithShape="1">
          <a:blip r:embed="rId3">
            <a:alphaModFix/>
          </a:blip>
          <a:srcRect/>
          <a:stretch/>
        </p:blipFill>
        <p:spPr>
          <a:xfrm>
            <a:off x="3434600" y="1933925"/>
            <a:ext cx="5761876" cy="3209575"/>
          </a:xfrm>
          <a:prstGeom prst="rect">
            <a:avLst/>
          </a:prstGeom>
          <a:noFill/>
          <a:ln w="9525" cap="flat" cmpd="sng">
            <a:solidFill>
              <a:srgbClr val="FF00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p:nvPr/>
        </p:nvSpPr>
        <p:spPr>
          <a:xfrm>
            <a:off x="141050" y="124750"/>
            <a:ext cx="3000000" cy="738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Date of birth:</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275 AD</a:t>
            </a:r>
            <a:endParaRPr sz="1800" b="0" i="0" u="none" strike="noStrike" cap="none">
              <a:solidFill>
                <a:srgbClr val="000000"/>
              </a:solidFill>
              <a:latin typeface="Arial"/>
              <a:ea typeface="Arial"/>
              <a:cs typeface="Arial"/>
              <a:sym typeface="Arial"/>
            </a:endParaRPr>
          </a:p>
        </p:txBody>
      </p:sp>
      <p:sp>
        <p:nvSpPr>
          <p:cNvPr id="61" name="Google Shape;61;p2"/>
          <p:cNvSpPr txBox="1"/>
          <p:nvPr/>
        </p:nvSpPr>
        <p:spPr>
          <a:xfrm>
            <a:off x="141050" y="2199600"/>
            <a:ext cx="3000000"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Day of remembrance:</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23rd April</a:t>
            </a:r>
            <a:endParaRPr sz="1800" b="0" i="0" u="none" strike="noStrike" cap="none">
              <a:solidFill>
                <a:srgbClr val="000000"/>
              </a:solidFill>
              <a:latin typeface="Arial"/>
              <a:ea typeface="Arial"/>
              <a:cs typeface="Arial"/>
              <a:sym typeface="Arial"/>
            </a:endParaRPr>
          </a:p>
        </p:txBody>
      </p:sp>
      <p:sp>
        <p:nvSpPr>
          <p:cNvPr id="62" name="Google Shape;62;p2"/>
          <p:cNvSpPr txBox="1"/>
          <p:nvPr/>
        </p:nvSpPr>
        <p:spPr>
          <a:xfrm>
            <a:off x="141050" y="1121400"/>
            <a:ext cx="3000000"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Date of death:</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23rd April 303 AD</a:t>
            </a:r>
            <a:endParaRPr sz="1800" b="0" i="0" u="none" strike="noStrike" cap="none">
              <a:solidFill>
                <a:srgbClr val="000000"/>
              </a:solidFill>
              <a:latin typeface="Arial"/>
              <a:ea typeface="Arial"/>
              <a:cs typeface="Arial"/>
              <a:sym typeface="Arial"/>
            </a:endParaRPr>
          </a:p>
        </p:txBody>
      </p:sp>
      <p:sp>
        <p:nvSpPr>
          <p:cNvPr id="63" name="Google Shape;63;p2"/>
          <p:cNvSpPr txBox="1"/>
          <p:nvPr/>
        </p:nvSpPr>
        <p:spPr>
          <a:xfrm>
            <a:off x="141050" y="3111900"/>
            <a:ext cx="3000000" cy="1508075"/>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What is he the saint of:</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He is the patron saint of knights, soldiers, scouts, fencers and archers.</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64" name="Google Shape;64;p2"/>
          <p:cNvSpPr txBox="1"/>
          <p:nvPr/>
        </p:nvSpPr>
        <p:spPr>
          <a:xfrm>
            <a:off x="6045175" y="124750"/>
            <a:ext cx="3000000" cy="2123628"/>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BRIEF</a:t>
            </a:r>
            <a:r>
              <a:rPr lang="en" sz="1800" b="0" i="0" u="none" strike="noStrike" cap="none">
                <a:solidFill>
                  <a:schemeClr val="dk2"/>
                </a:solidFill>
                <a:latin typeface="Arial"/>
                <a:ea typeface="Arial"/>
                <a:cs typeface="Arial"/>
                <a:sym typeface="Arial"/>
              </a:rPr>
              <a:t> story of their life:</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St George was a Roman soldier and was tortured and decapitated under the Diocletian's persecution in 303 AD for being a Christian.</a:t>
            </a:r>
            <a:endParaRPr sz="1800" b="0" i="0" u="none" strike="noStrike" cap="none">
              <a:solidFill>
                <a:schemeClr val="dk2"/>
              </a:solidFill>
              <a:latin typeface="Arial"/>
              <a:ea typeface="Arial"/>
              <a:cs typeface="Arial"/>
              <a:sym typeface="Arial"/>
            </a:endParaRPr>
          </a:p>
        </p:txBody>
      </p:sp>
      <p:sp>
        <p:nvSpPr>
          <p:cNvPr id="65" name="Google Shape;65;p2"/>
          <p:cNvSpPr txBox="1"/>
          <p:nvPr/>
        </p:nvSpPr>
        <p:spPr>
          <a:xfrm>
            <a:off x="6045175" y="2199600"/>
            <a:ext cx="3000000" cy="2400627"/>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Fun fact:</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People believe St George had nine lives as he was crushed between two spiked wheels and boiled in molten lead, but neither of them managed to kill him.</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66" name="Google Shape;66;p2"/>
          <p:cNvPicPr preferRelativeResize="0"/>
          <p:nvPr/>
        </p:nvPicPr>
        <p:blipFill rotWithShape="1">
          <a:blip r:embed="rId3">
            <a:alphaModFix/>
          </a:blip>
          <a:srcRect/>
          <a:stretch/>
        </p:blipFill>
        <p:spPr>
          <a:xfrm>
            <a:off x="3283413" y="1798488"/>
            <a:ext cx="2619375" cy="1743075"/>
          </a:xfrm>
          <a:prstGeom prst="rect">
            <a:avLst/>
          </a:prstGeom>
          <a:noFill/>
          <a:ln>
            <a:noFill/>
          </a:ln>
        </p:spPr>
      </p:pic>
      <p:sp>
        <p:nvSpPr>
          <p:cNvPr id="67" name="Google Shape;67;p2"/>
          <p:cNvSpPr txBox="1"/>
          <p:nvPr/>
        </p:nvSpPr>
        <p:spPr>
          <a:xfrm>
            <a:off x="3557072" y="124750"/>
            <a:ext cx="202985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800" b="1" i="0" u="none" strike="noStrike" cap="none">
                <a:solidFill>
                  <a:srgbClr val="000000"/>
                </a:solidFill>
                <a:latin typeface="Arial"/>
                <a:ea typeface="Arial"/>
                <a:cs typeface="Arial"/>
                <a:sym typeface="Arial"/>
              </a:rPr>
              <a:t>St. George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txBox="1"/>
          <p:nvPr/>
        </p:nvSpPr>
        <p:spPr>
          <a:xfrm>
            <a:off x="141050" y="124750"/>
            <a:ext cx="3093986"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Date of birth:</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202124"/>
                </a:solidFill>
                <a:highlight>
                  <a:srgbClr val="FFFFFF"/>
                </a:highlight>
                <a:latin typeface="Arial"/>
                <a:ea typeface="Arial"/>
                <a:cs typeface="Arial"/>
                <a:sym typeface="Arial"/>
              </a:rPr>
              <a:t>15 March 270 AD</a:t>
            </a:r>
            <a:endParaRPr sz="1800" b="0" i="0" u="none" strike="noStrike" cap="none">
              <a:solidFill>
                <a:srgbClr val="000000"/>
              </a:solidFill>
              <a:latin typeface="Arial"/>
              <a:ea typeface="Arial"/>
              <a:cs typeface="Arial"/>
              <a:sym typeface="Arial"/>
            </a:endParaRPr>
          </a:p>
        </p:txBody>
      </p:sp>
      <p:sp>
        <p:nvSpPr>
          <p:cNvPr id="73" name="Google Shape;73;p3"/>
          <p:cNvSpPr txBox="1"/>
          <p:nvPr/>
        </p:nvSpPr>
        <p:spPr>
          <a:xfrm>
            <a:off x="141050" y="2054725"/>
            <a:ext cx="3093986"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Day of remembrance:</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December the 6th</a:t>
            </a:r>
            <a:endParaRPr sz="1800" b="0" i="0" u="none" strike="noStrike" cap="none">
              <a:solidFill>
                <a:srgbClr val="000000"/>
              </a:solidFill>
              <a:latin typeface="Arial"/>
              <a:ea typeface="Arial"/>
              <a:cs typeface="Arial"/>
              <a:sym typeface="Arial"/>
            </a:endParaRPr>
          </a:p>
        </p:txBody>
      </p:sp>
      <p:sp>
        <p:nvSpPr>
          <p:cNvPr id="74" name="Google Shape;74;p3"/>
          <p:cNvSpPr txBox="1"/>
          <p:nvPr/>
        </p:nvSpPr>
        <p:spPr>
          <a:xfrm>
            <a:off x="141050" y="1121400"/>
            <a:ext cx="3093986"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Date of death:</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202124"/>
                </a:solidFill>
                <a:highlight>
                  <a:srgbClr val="FFFFFF"/>
                </a:highlight>
                <a:latin typeface="Arial"/>
                <a:ea typeface="Arial"/>
                <a:cs typeface="Arial"/>
                <a:sym typeface="Arial"/>
              </a:rPr>
              <a:t>6 December 343 AD</a:t>
            </a:r>
            <a:endParaRPr sz="1800" b="0" i="0" u="none" strike="noStrike" cap="none">
              <a:solidFill>
                <a:srgbClr val="000000"/>
              </a:solidFill>
              <a:latin typeface="Arial"/>
              <a:ea typeface="Arial"/>
              <a:cs typeface="Arial"/>
              <a:sym typeface="Arial"/>
            </a:endParaRPr>
          </a:p>
        </p:txBody>
      </p:sp>
      <p:sp>
        <p:nvSpPr>
          <p:cNvPr id="75" name="Google Shape;75;p3"/>
          <p:cNvSpPr txBox="1"/>
          <p:nvPr/>
        </p:nvSpPr>
        <p:spPr>
          <a:xfrm>
            <a:off x="141050" y="2941850"/>
            <a:ext cx="3093986" cy="2215961"/>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What is he the saint of:</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 sz="1900" b="0" i="0" u="none" strike="noStrike" cap="none">
                <a:solidFill>
                  <a:schemeClr val="dk2"/>
                </a:solidFill>
                <a:latin typeface="Arial"/>
                <a:ea typeface="Arial"/>
                <a:cs typeface="Arial"/>
                <a:sym typeface="Arial"/>
              </a:rPr>
              <a:t>St Nicholas is the patron saint of sailors,merchants,archers,repentant thieves,children,brewers, pawnbrokers and students.</a:t>
            </a:r>
            <a:endParaRPr sz="1400" b="0" i="0" u="none" strike="noStrike" cap="none">
              <a:solidFill>
                <a:srgbClr val="000000"/>
              </a:solidFill>
              <a:latin typeface="Arial"/>
              <a:ea typeface="Arial"/>
              <a:cs typeface="Arial"/>
              <a:sym typeface="Arial"/>
            </a:endParaRPr>
          </a:p>
        </p:txBody>
      </p:sp>
      <p:sp>
        <p:nvSpPr>
          <p:cNvPr id="76" name="Google Shape;76;p3"/>
          <p:cNvSpPr txBox="1"/>
          <p:nvPr/>
        </p:nvSpPr>
        <p:spPr>
          <a:xfrm>
            <a:off x="6045175" y="124750"/>
            <a:ext cx="3000000" cy="2400627"/>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BRIEF</a:t>
            </a:r>
            <a:r>
              <a:rPr lang="en" sz="1800" b="0" i="0" u="none" strike="noStrike" cap="none">
                <a:solidFill>
                  <a:schemeClr val="dk2"/>
                </a:solidFill>
                <a:latin typeface="Arial"/>
                <a:ea typeface="Arial"/>
                <a:cs typeface="Arial"/>
                <a:sym typeface="Arial"/>
              </a:rPr>
              <a:t> story of their life:</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St Nicholas was a Christian bishop who helped the people in need. He was then transformed into the character known as Santa Clause.</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77" name="Google Shape;77;p3"/>
          <p:cNvSpPr txBox="1"/>
          <p:nvPr/>
        </p:nvSpPr>
        <p:spPr>
          <a:xfrm>
            <a:off x="6045175" y="2571750"/>
            <a:ext cx="3000000" cy="256221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FUN FACT:</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50"/>
              <a:buFont typeface="Arial"/>
              <a:buNone/>
            </a:pPr>
            <a:r>
              <a:rPr lang="en" sz="1950" b="0" i="0" u="none" strike="noStrike" cap="none">
                <a:solidFill>
                  <a:srgbClr val="1B1B1B"/>
                </a:solidFill>
                <a:highlight>
                  <a:srgbClr val="FFFFFF"/>
                </a:highlight>
                <a:latin typeface="Arial"/>
                <a:ea typeface="Arial"/>
                <a:cs typeface="Arial"/>
                <a:sym typeface="Arial"/>
              </a:rPr>
              <a:t>In the 11th century, sailors from the </a:t>
            </a:r>
            <a:r>
              <a:rPr lang="en" sz="1950" b="0" i="0" u="sng" strike="noStrike" cap="none">
                <a:solidFill>
                  <a:srgbClr val="DC1C1C"/>
                </a:solidFill>
                <a:highlight>
                  <a:srgbClr val="FFFFFF"/>
                </a:highlight>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Italian</a:t>
            </a:r>
            <a:r>
              <a:rPr lang="en" sz="1950" b="0" i="0" u="none" strike="noStrike" cap="none">
                <a:solidFill>
                  <a:srgbClr val="1B1B1B"/>
                </a:solidFill>
                <a:highlight>
                  <a:srgbClr val="FFFFFF"/>
                </a:highlight>
                <a:latin typeface="Arial"/>
                <a:ea typeface="Arial"/>
                <a:cs typeface="Arial"/>
                <a:sym typeface="Arial"/>
              </a:rPr>
              <a:t> cities of Venice and Bari stole the bones of St. Nicholas. In an act known as the “holy robbery”</a:t>
            </a:r>
            <a:r>
              <a:rPr lang="en" sz="1350" b="0" i="0" u="none" strike="noStrike" cap="none">
                <a:solidFill>
                  <a:srgbClr val="1B1B1B"/>
                </a:solidFill>
                <a:highlight>
                  <a:srgbClr val="FFFFFF"/>
                </a:highlight>
                <a:latin typeface="Arial"/>
                <a:ea typeface="Arial"/>
                <a:cs typeface="Arial"/>
                <a:sym typeface="Arial"/>
              </a:rPr>
              <a:t>.</a:t>
            </a:r>
            <a:endParaRPr sz="1800" b="0" i="0" u="none" strike="noStrike" cap="none">
              <a:solidFill>
                <a:schemeClr val="dk2"/>
              </a:solidFill>
              <a:latin typeface="Arial"/>
              <a:ea typeface="Arial"/>
              <a:cs typeface="Arial"/>
              <a:sym typeface="Arial"/>
            </a:endParaRPr>
          </a:p>
        </p:txBody>
      </p:sp>
      <p:pic>
        <p:nvPicPr>
          <p:cNvPr id="78" name="Google Shape;78;p3"/>
          <p:cNvPicPr preferRelativeResize="0"/>
          <p:nvPr/>
        </p:nvPicPr>
        <p:blipFill rotWithShape="1">
          <a:blip r:embed="rId4">
            <a:alphaModFix/>
          </a:blip>
          <a:srcRect/>
          <a:stretch/>
        </p:blipFill>
        <p:spPr>
          <a:xfrm>
            <a:off x="3574950" y="1431875"/>
            <a:ext cx="1866900" cy="2447925"/>
          </a:xfrm>
          <a:prstGeom prst="rect">
            <a:avLst/>
          </a:prstGeom>
          <a:noFill/>
          <a:ln>
            <a:noFill/>
          </a:ln>
        </p:spPr>
      </p:pic>
      <p:sp>
        <p:nvSpPr>
          <p:cNvPr id="79" name="Google Shape;79;p3"/>
          <p:cNvSpPr txBox="1"/>
          <p:nvPr/>
        </p:nvSpPr>
        <p:spPr>
          <a:xfrm>
            <a:off x="3387872" y="124750"/>
            <a:ext cx="22410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800" b="1" i="0" u="none" strike="noStrike" cap="none">
                <a:solidFill>
                  <a:srgbClr val="000000"/>
                </a:solidFill>
                <a:latin typeface="Arial"/>
                <a:ea typeface="Arial"/>
                <a:cs typeface="Arial"/>
                <a:sym typeface="Arial"/>
              </a:rPr>
              <a:t>St. Nicholas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4"/>
          <p:cNvSpPr/>
          <p:nvPr/>
        </p:nvSpPr>
        <p:spPr>
          <a:xfrm>
            <a:off x="3344425" y="1225225"/>
            <a:ext cx="2376000" cy="2444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4"/>
          <p:cNvSpPr txBox="1"/>
          <p:nvPr/>
        </p:nvSpPr>
        <p:spPr>
          <a:xfrm>
            <a:off x="141050" y="124750"/>
            <a:ext cx="3000000"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Date of birth:</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202124"/>
                </a:solidFill>
                <a:highlight>
                  <a:srgbClr val="FFFFFF"/>
                </a:highlight>
                <a:latin typeface="Arial"/>
                <a:ea typeface="Arial"/>
                <a:cs typeface="Arial"/>
                <a:sym typeface="Arial"/>
              </a:rPr>
              <a:t>26 August 1910</a:t>
            </a:r>
            <a:endParaRPr sz="1800" b="0" i="0" u="none" strike="noStrike" cap="none">
              <a:solidFill>
                <a:srgbClr val="000000"/>
              </a:solidFill>
              <a:latin typeface="Arial"/>
              <a:ea typeface="Arial"/>
              <a:cs typeface="Arial"/>
              <a:sym typeface="Arial"/>
            </a:endParaRPr>
          </a:p>
        </p:txBody>
      </p:sp>
      <p:sp>
        <p:nvSpPr>
          <p:cNvPr id="86" name="Google Shape;86;p4"/>
          <p:cNvSpPr txBox="1"/>
          <p:nvPr/>
        </p:nvSpPr>
        <p:spPr>
          <a:xfrm>
            <a:off x="141050" y="2199600"/>
            <a:ext cx="3000000"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Day of remembrance:</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5 September </a:t>
            </a:r>
            <a:endParaRPr sz="1800" b="0" i="0" u="none" strike="noStrike" cap="none">
              <a:solidFill>
                <a:srgbClr val="000000"/>
              </a:solidFill>
              <a:latin typeface="Arial"/>
              <a:ea typeface="Arial"/>
              <a:cs typeface="Arial"/>
              <a:sym typeface="Arial"/>
            </a:endParaRPr>
          </a:p>
        </p:txBody>
      </p:sp>
      <p:sp>
        <p:nvSpPr>
          <p:cNvPr id="87" name="Google Shape;87;p4"/>
          <p:cNvSpPr txBox="1"/>
          <p:nvPr/>
        </p:nvSpPr>
        <p:spPr>
          <a:xfrm>
            <a:off x="141050" y="1121400"/>
            <a:ext cx="3000000"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Date of death:</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202124"/>
                </a:solidFill>
                <a:highlight>
                  <a:srgbClr val="FFFFFF"/>
                </a:highlight>
                <a:latin typeface="Arial"/>
                <a:ea typeface="Arial"/>
                <a:cs typeface="Arial"/>
                <a:sym typeface="Arial"/>
              </a:rPr>
              <a:t>5 September 1997</a:t>
            </a:r>
            <a:endParaRPr sz="1800" b="0" i="0" u="none" strike="noStrike" cap="none">
              <a:solidFill>
                <a:srgbClr val="000000"/>
              </a:solidFill>
              <a:latin typeface="Arial"/>
              <a:ea typeface="Arial"/>
              <a:cs typeface="Arial"/>
              <a:sym typeface="Arial"/>
            </a:endParaRPr>
          </a:p>
        </p:txBody>
      </p:sp>
      <p:sp>
        <p:nvSpPr>
          <p:cNvPr id="88" name="Google Shape;88;p4"/>
          <p:cNvSpPr txBox="1"/>
          <p:nvPr/>
        </p:nvSpPr>
        <p:spPr>
          <a:xfrm>
            <a:off x="141050" y="3111900"/>
            <a:ext cx="3000000" cy="156963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What is she the saint of:</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World Youth Day, The Missionaries of Charities, and co patron saint of the Archdiocese of Calcutta.</a:t>
            </a:r>
            <a:endParaRPr sz="1400" b="0" i="0" u="none" strike="noStrike" cap="none">
              <a:solidFill>
                <a:srgbClr val="000000"/>
              </a:solidFill>
              <a:latin typeface="Arial"/>
              <a:ea typeface="Arial"/>
              <a:cs typeface="Arial"/>
              <a:sym typeface="Arial"/>
            </a:endParaRPr>
          </a:p>
        </p:txBody>
      </p:sp>
      <p:sp>
        <p:nvSpPr>
          <p:cNvPr id="89" name="Google Shape;89;p4"/>
          <p:cNvSpPr txBox="1"/>
          <p:nvPr/>
        </p:nvSpPr>
        <p:spPr>
          <a:xfrm>
            <a:off x="6045175" y="124750"/>
            <a:ext cx="3000000" cy="2954625"/>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BRIEF</a:t>
            </a:r>
            <a:r>
              <a:rPr lang="en" sz="1800" b="0" i="0" u="none" strike="noStrike" cap="none">
                <a:solidFill>
                  <a:schemeClr val="dk2"/>
                </a:solidFill>
                <a:latin typeface="Arial"/>
                <a:ea typeface="Arial"/>
                <a:cs typeface="Arial"/>
                <a:sym typeface="Arial"/>
              </a:rPr>
              <a:t> story of their life:</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St. Teresa was a nun who dedicated her life to serving the poor, sick, orphaned, and dying. </a:t>
            </a:r>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She started a group called the Missionaries of Charity to take care of people all over the world who needed love and help.</a:t>
            </a:r>
            <a:endParaRPr sz="1800" b="0" i="0" u="none" strike="noStrike" cap="none">
              <a:solidFill>
                <a:schemeClr val="dk2"/>
              </a:solidFill>
              <a:latin typeface="Arial"/>
              <a:ea typeface="Arial"/>
              <a:cs typeface="Arial"/>
              <a:sym typeface="Arial"/>
            </a:endParaRPr>
          </a:p>
        </p:txBody>
      </p:sp>
      <p:sp>
        <p:nvSpPr>
          <p:cNvPr id="90" name="Google Shape;90;p4"/>
          <p:cNvSpPr txBox="1"/>
          <p:nvPr/>
        </p:nvSpPr>
        <p:spPr>
          <a:xfrm>
            <a:off x="6045175" y="3123177"/>
            <a:ext cx="3000000" cy="156963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FUN FACT:</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St. Teresa was awarded the Nobel Peace Prize because she helped so many people. </a:t>
            </a:r>
            <a:endParaRPr sz="1800" b="0" i="0" u="none" strike="noStrike" cap="none">
              <a:solidFill>
                <a:schemeClr val="dk2"/>
              </a:solidFill>
              <a:latin typeface="Arial"/>
              <a:ea typeface="Arial"/>
              <a:cs typeface="Arial"/>
              <a:sym typeface="Arial"/>
            </a:endParaRPr>
          </a:p>
        </p:txBody>
      </p:sp>
      <p:pic>
        <p:nvPicPr>
          <p:cNvPr id="91" name="Google Shape;91;p4"/>
          <p:cNvPicPr preferRelativeResize="0"/>
          <p:nvPr/>
        </p:nvPicPr>
        <p:blipFill rotWithShape="1">
          <a:blip r:embed="rId3">
            <a:alphaModFix/>
          </a:blip>
          <a:srcRect/>
          <a:stretch/>
        </p:blipFill>
        <p:spPr>
          <a:xfrm>
            <a:off x="3537063" y="1299500"/>
            <a:ext cx="1990725" cy="2295525"/>
          </a:xfrm>
          <a:prstGeom prst="rect">
            <a:avLst/>
          </a:prstGeom>
          <a:noFill/>
          <a:ln>
            <a:noFill/>
          </a:ln>
        </p:spPr>
      </p:pic>
      <p:sp>
        <p:nvSpPr>
          <p:cNvPr id="92" name="Google Shape;92;p4"/>
          <p:cNvSpPr txBox="1"/>
          <p:nvPr/>
        </p:nvSpPr>
        <p:spPr>
          <a:xfrm>
            <a:off x="3557072" y="124750"/>
            <a:ext cx="2029856"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800" b="1" i="0" u="none" strike="noStrike" cap="none">
                <a:solidFill>
                  <a:srgbClr val="000000"/>
                </a:solidFill>
                <a:latin typeface="Arial"/>
                <a:ea typeface="Arial"/>
                <a:cs typeface="Arial"/>
                <a:sym typeface="Arial"/>
              </a:rPr>
              <a:t>St. Teresa of Calcutta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5"/>
          <p:cNvSpPr/>
          <p:nvPr/>
        </p:nvSpPr>
        <p:spPr>
          <a:xfrm>
            <a:off x="3344425" y="1225225"/>
            <a:ext cx="2376000" cy="2444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5"/>
          <p:cNvSpPr txBox="1"/>
          <p:nvPr/>
        </p:nvSpPr>
        <p:spPr>
          <a:xfrm>
            <a:off x="141050" y="124750"/>
            <a:ext cx="3000000"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Date of birth:</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4 AD</a:t>
            </a:r>
            <a:endParaRPr sz="1800" b="0" i="0" u="none" strike="noStrike" cap="none">
              <a:solidFill>
                <a:srgbClr val="000000"/>
              </a:solidFill>
              <a:latin typeface="Arial"/>
              <a:ea typeface="Arial"/>
              <a:cs typeface="Arial"/>
              <a:sym typeface="Arial"/>
            </a:endParaRPr>
          </a:p>
        </p:txBody>
      </p:sp>
      <p:sp>
        <p:nvSpPr>
          <p:cNvPr id="99" name="Google Shape;99;p5"/>
          <p:cNvSpPr txBox="1"/>
          <p:nvPr/>
        </p:nvSpPr>
        <p:spPr>
          <a:xfrm>
            <a:off x="141050" y="2199600"/>
            <a:ext cx="3000000"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Day of remembrance:</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29 June</a:t>
            </a:r>
            <a:endParaRPr sz="1800" b="0" i="0" u="none" strike="noStrike" cap="none">
              <a:solidFill>
                <a:srgbClr val="000000"/>
              </a:solidFill>
              <a:latin typeface="Arial"/>
              <a:ea typeface="Arial"/>
              <a:cs typeface="Arial"/>
              <a:sym typeface="Arial"/>
            </a:endParaRPr>
          </a:p>
        </p:txBody>
      </p:sp>
      <p:sp>
        <p:nvSpPr>
          <p:cNvPr id="100" name="Google Shape;100;p5"/>
          <p:cNvSpPr txBox="1"/>
          <p:nvPr/>
        </p:nvSpPr>
        <p:spPr>
          <a:xfrm>
            <a:off x="141050" y="1121400"/>
            <a:ext cx="3000000"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Date of death:</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65 AD</a:t>
            </a:r>
            <a:endParaRPr sz="1800" b="0" i="0" u="none" strike="noStrike" cap="none">
              <a:solidFill>
                <a:srgbClr val="000000"/>
              </a:solidFill>
              <a:latin typeface="Arial"/>
              <a:ea typeface="Arial"/>
              <a:cs typeface="Arial"/>
              <a:sym typeface="Arial"/>
            </a:endParaRPr>
          </a:p>
        </p:txBody>
      </p:sp>
      <p:sp>
        <p:nvSpPr>
          <p:cNvPr id="101" name="Google Shape;101;p5"/>
          <p:cNvSpPr txBox="1"/>
          <p:nvPr/>
        </p:nvSpPr>
        <p:spPr>
          <a:xfrm>
            <a:off x="141050" y="3111900"/>
            <a:ext cx="3000000" cy="1015632"/>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What is he the saint of:</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Missionaries, theologians and evangelists.</a:t>
            </a:r>
            <a:endParaRPr sz="1800" b="0" i="0" u="none" strike="noStrike" cap="none">
              <a:solidFill>
                <a:schemeClr val="dk2"/>
              </a:solidFill>
              <a:latin typeface="Arial"/>
              <a:ea typeface="Arial"/>
              <a:cs typeface="Arial"/>
              <a:sym typeface="Arial"/>
            </a:endParaRPr>
          </a:p>
        </p:txBody>
      </p:sp>
      <p:sp>
        <p:nvSpPr>
          <p:cNvPr id="102" name="Google Shape;102;p5"/>
          <p:cNvSpPr txBox="1"/>
          <p:nvPr/>
        </p:nvSpPr>
        <p:spPr>
          <a:xfrm>
            <a:off x="6045175" y="124750"/>
            <a:ext cx="3000000" cy="2677626"/>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BRIEF story of their life:</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St. Paul tried to stop people from following Jesus, but saw a vision of Jesus and changed his mind. He then travelled far and wide, telling lots of people about Jesus and helping to start many churches.</a:t>
            </a:r>
            <a:endParaRPr sz="1800" b="0" i="0" u="none" strike="noStrike" cap="none">
              <a:solidFill>
                <a:schemeClr val="dk2"/>
              </a:solidFill>
              <a:latin typeface="Arial"/>
              <a:ea typeface="Arial"/>
              <a:cs typeface="Arial"/>
              <a:sym typeface="Arial"/>
            </a:endParaRPr>
          </a:p>
        </p:txBody>
      </p:sp>
      <p:sp>
        <p:nvSpPr>
          <p:cNvPr id="103" name="Google Shape;103;p5"/>
          <p:cNvSpPr txBox="1"/>
          <p:nvPr/>
        </p:nvSpPr>
        <p:spPr>
          <a:xfrm>
            <a:off x="6045175" y="3311168"/>
            <a:ext cx="3000000" cy="156963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FUN FACT:</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St. Paul wrote many letters supporting Jesus and Christians.  Many of these are now in the bible. </a:t>
            </a:r>
            <a:endParaRPr sz="1800" b="0" i="0" u="none" strike="noStrike" cap="none">
              <a:solidFill>
                <a:schemeClr val="dk2"/>
              </a:solidFill>
              <a:latin typeface="Arial"/>
              <a:ea typeface="Arial"/>
              <a:cs typeface="Arial"/>
              <a:sym typeface="Arial"/>
            </a:endParaRPr>
          </a:p>
        </p:txBody>
      </p:sp>
      <p:sp>
        <p:nvSpPr>
          <p:cNvPr id="104" name="Google Shape;104;p5"/>
          <p:cNvSpPr txBox="1"/>
          <p:nvPr/>
        </p:nvSpPr>
        <p:spPr>
          <a:xfrm>
            <a:off x="3387872" y="124750"/>
            <a:ext cx="22410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800" b="1" i="0" u="none" strike="noStrike" cap="none">
                <a:solidFill>
                  <a:srgbClr val="000000"/>
                </a:solidFill>
                <a:latin typeface="Arial"/>
                <a:ea typeface="Arial"/>
                <a:cs typeface="Arial"/>
                <a:sym typeface="Arial"/>
              </a:rPr>
              <a:t>St. Paul</a:t>
            </a:r>
            <a:endParaRPr/>
          </a:p>
        </p:txBody>
      </p:sp>
      <p:pic>
        <p:nvPicPr>
          <p:cNvPr id="105" name="Google Shape;105;p5"/>
          <p:cNvPicPr preferRelativeResize="0"/>
          <p:nvPr/>
        </p:nvPicPr>
        <p:blipFill rotWithShape="1">
          <a:blip r:embed="rId3">
            <a:alphaModFix/>
          </a:blip>
          <a:srcRect/>
          <a:stretch/>
        </p:blipFill>
        <p:spPr>
          <a:xfrm>
            <a:off x="3342923" y="1238814"/>
            <a:ext cx="2459218" cy="24305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6"/>
          <p:cNvSpPr/>
          <p:nvPr/>
        </p:nvSpPr>
        <p:spPr>
          <a:xfrm>
            <a:off x="3387872" y="1225224"/>
            <a:ext cx="2197608" cy="2779475"/>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6"/>
          <p:cNvSpPr txBox="1"/>
          <p:nvPr/>
        </p:nvSpPr>
        <p:spPr>
          <a:xfrm>
            <a:off x="141050" y="124750"/>
            <a:ext cx="3000000"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Date of birth:</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385 AD</a:t>
            </a:r>
            <a:endParaRPr sz="1800" b="0" i="0" u="none" strike="noStrike" cap="none">
              <a:solidFill>
                <a:srgbClr val="000000"/>
              </a:solidFill>
              <a:latin typeface="Arial"/>
              <a:ea typeface="Arial"/>
              <a:cs typeface="Arial"/>
              <a:sym typeface="Arial"/>
            </a:endParaRPr>
          </a:p>
        </p:txBody>
      </p:sp>
      <p:sp>
        <p:nvSpPr>
          <p:cNvPr id="112" name="Google Shape;112;p6"/>
          <p:cNvSpPr txBox="1"/>
          <p:nvPr/>
        </p:nvSpPr>
        <p:spPr>
          <a:xfrm>
            <a:off x="141050" y="2199600"/>
            <a:ext cx="3000000"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Day of remembrance:</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17 March</a:t>
            </a:r>
            <a:endParaRPr sz="1800" b="0" i="0" u="none" strike="noStrike" cap="none">
              <a:solidFill>
                <a:srgbClr val="000000"/>
              </a:solidFill>
              <a:latin typeface="Arial"/>
              <a:ea typeface="Arial"/>
              <a:cs typeface="Arial"/>
              <a:sym typeface="Arial"/>
            </a:endParaRPr>
          </a:p>
        </p:txBody>
      </p:sp>
      <p:sp>
        <p:nvSpPr>
          <p:cNvPr id="113" name="Google Shape;113;p6"/>
          <p:cNvSpPr txBox="1"/>
          <p:nvPr/>
        </p:nvSpPr>
        <p:spPr>
          <a:xfrm>
            <a:off x="141050" y="1121400"/>
            <a:ext cx="3000000"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Date of death:</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17</a:t>
            </a:r>
            <a:r>
              <a:rPr lang="en" sz="1800" b="0" i="0" u="none" strike="noStrike" cap="none" baseline="30000">
                <a:solidFill>
                  <a:srgbClr val="000000"/>
                </a:solidFill>
                <a:latin typeface="Arial"/>
                <a:ea typeface="Arial"/>
                <a:cs typeface="Arial"/>
                <a:sym typeface="Arial"/>
              </a:rPr>
              <a:t>th</a:t>
            </a:r>
            <a:r>
              <a:rPr lang="en" sz="1800" b="0" i="0" u="none" strike="noStrike" cap="none">
                <a:solidFill>
                  <a:srgbClr val="000000"/>
                </a:solidFill>
                <a:latin typeface="Arial"/>
                <a:ea typeface="Arial"/>
                <a:cs typeface="Arial"/>
                <a:sym typeface="Arial"/>
              </a:rPr>
              <a:t> March 461 AD</a:t>
            </a:r>
            <a:endParaRPr sz="1800" b="0" i="0" u="none" strike="noStrike" cap="none">
              <a:solidFill>
                <a:srgbClr val="000000"/>
              </a:solidFill>
              <a:latin typeface="Arial"/>
              <a:ea typeface="Arial"/>
              <a:cs typeface="Arial"/>
              <a:sym typeface="Arial"/>
            </a:endParaRPr>
          </a:p>
        </p:txBody>
      </p:sp>
      <p:sp>
        <p:nvSpPr>
          <p:cNvPr id="114" name="Google Shape;114;p6"/>
          <p:cNvSpPr txBox="1"/>
          <p:nvPr/>
        </p:nvSpPr>
        <p:spPr>
          <a:xfrm>
            <a:off x="141050" y="3111900"/>
            <a:ext cx="3000000" cy="954077"/>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What is he the saint of:</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Patron Saint of Ireland</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6"/>
          <p:cNvSpPr txBox="1"/>
          <p:nvPr/>
        </p:nvSpPr>
        <p:spPr>
          <a:xfrm>
            <a:off x="6045175" y="124750"/>
            <a:ext cx="3000000" cy="2400627"/>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BRIEF</a:t>
            </a:r>
            <a:r>
              <a:rPr lang="en" sz="1800" b="0" i="0" u="none" strike="noStrike" cap="none">
                <a:solidFill>
                  <a:schemeClr val="dk2"/>
                </a:solidFill>
                <a:latin typeface="Arial"/>
                <a:ea typeface="Arial"/>
                <a:cs typeface="Arial"/>
                <a:sym typeface="Arial"/>
              </a:rPr>
              <a:t> story of their life:</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St. Patrick was born in Britain and travelled to  Ireland as a missionary, spreading Christianity across the country and becoming Ireland's most famous patron saint.</a:t>
            </a:r>
            <a:endParaRPr sz="1800" b="0" i="0" u="none" strike="noStrike" cap="none">
              <a:solidFill>
                <a:schemeClr val="dk2"/>
              </a:solidFill>
              <a:latin typeface="Arial"/>
              <a:ea typeface="Arial"/>
              <a:cs typeface="Arial"/>
              <a:sym typeface="Arial"/>
            </a:endParaRPr>
          </a:p>
        </p:txBody>
      </p:sp>
      <p:sp>
        <p:nvSpPr>
          <p:cNvPr id="116" name="Google Shape;116;p6"/>
          <p:cNvSpPr txBox="1"/>
          <p:nvPr/>
        </p:nvSpPr>
        <p:spPr>
          <a:xfrm>
            <a:off x="6045175" y="2634129"/>
            <a:ext cx="3000000" cy="2400627"/>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FUN FACT:</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Legend has it that St. Patrick was attacked by snakes when he was praying. He then chased all snakes out of Ireland and there are still none to this day.</a:t>
            </a:r>
            <a:endParaRPr sz="1800" b="0" i="0" u="none" strike="noStrike" cap="none">
              <a:solidFill>
                <a:schemeClr val="dk2"/>
              </a:solidFill>
              <a:latin typeface="Arial"/>
              <a:ea typeface="Arial"/>
              <a:cs typeface="Arial"/>
              <a:sym typeface="Arial"/>
            </a:endParaRPr>
          </a:p>
        </p:txBody>
      </p:sp>
      <p:sp>
        <p:nvSpPr>
          <p:cNvPr id="117" name="Google Shape;117;p6"/>
          <p:cNvSpPr txBox="1"/>
          <p:nvPr/>
        </p:nvSpPr>
        <p:spPr>
          <a:xfrm>
            <a:off x="3387872" y="124750"/>
            <a:ext cx="224105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800" b="1" i="0" u="none" strike="noStrike" cap="none">
                <a:solidFill>
                  <a:srgbClr val="000000"/>
                </a:solidFill>
                <a:latin typeface="Arial"/>
                <a:ea typeface="Arial"/>
                <a:cs typeface="Arial"/>
                <a:sym typeface="Arial"/>
              </a:rPr>
              <a:t>St. Patrick</a:t>
            </a:r>
            <a:endParaRPr/>
          </a:p>
        </p:txBody>
      </p:sp>
      <p:pic>
        <p:nvPicPr>
          <p:cNvPr id="118" name="Google Shape;118;p6"/>
          <p:cNvPicPr preferRelativeResize="0"/>
          <p:nvPr/>
        </p:nvPicPr>
        <p:blipFill rotWithShape="1">
          <a:blip r:embed="rId3">
            <a:alphaModFix/>
          </a:blip>
          <a:srcRect/>
          <a:stretch/>
        </p:blipFill>
        <p:spPr>
          <a:xfrm>
            <a:off x="3387872" y="1225224"/>
            <a:ext cx="2237736" cy="31233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p:nvPr/>
        </p:nvSpPr>
        <p:spPr>
          <a:xfrm>
            <a:off x="3405112" y="1980819"/>
            <a:ext cx="2376000" cy="2444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7"/>
          <p:cNvSpPr txBox="1"/>
          <p:nvPr/>
        </p:nvSpPr>
        <p:spPr>
          <a:xfrm>
            <a:off x="141050" y="124750"/>
            <a:ext cx="3000000"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Date of birth:</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23 October 1491</a:t>
            </a:r>
            <a:endParaRPr sz="1800" b="0" i="0" u="none" strike="noStrike" cap="none">
              <a:solidFill>
                <a:srgbClr val="000000"/>
              </a:solidFill>
              <a:latin typeface="Arial"/>
              <a:ea typeface="Arial"/>
              <a:cs typeface="Arial"/>
              <a:sym typeface="Arial"/>
            </a:endParaRPr>
          </a:p>
        </p:txBody>
      </p:sp>
      <p:sp>
        <p:nvSpPr>
          <p:cNvPr id="125" name="Google Shape;125;p7"/>
          <p:cNvSpPr txBox="1"/>
          <p:nvPr/>
        </p:nvSpPr>
        <p:spPr>
          <a:xfrm>
            <a:off x="141050" y="2199600"/>
            <a:ext cx="3000000"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Day of remembrance:</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31 July</a:t>
            </a:r>
            <a:endParaRPr sz="1800" b="0" i="0" u="none" strike="noStrike" cap="none">
              <a:solidFill>
                <a:srgbClr val="000000"/>
              </a:solidFill>
              <a:latin typeface="Arial"/>
              <a:ea typeface="Arial"/>
              <a:cs typeface="Arial"/>
              <a:sym typeface="Arial"/>
            </a:endParaRPr>
          </a:p>
        </p:txBody>
      </p:sp>
      <p:sp>
        <p:nvSpPr>
          <p:cNvPr id="126" name="Google Shape;126;p7"/>
          <p:cNvSpPr txBox="1"/>
          <p:nvPr/>
        </p:nvSpPr>
        <p:spPr>
          <a:xfrm>
            <a:off x="141050" y="1121400"/>
            <a:ext cx="3000000"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Date of death:</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31 July 1556</a:t>
            </a:r>
            <a:endParaRPr sz="1800" b="0" i="0" u="none" strike="noStrike" cap="none">
              <a:solidFill>
                <a:srgbClr val="000000"/>
              </a:solidFill>
              <a:latin typeface="Arial"/>
              <a:ea typeface="Arial"/>
              <a:cs typeface="Arial"/>
              <a:sym typeface="Arial"/>
            </a:endParaRPr>
          </a:p>
        </p:txBody>
      </p:sp>
      <p:sp>
        <p:nvSpPr>
          <p:cNvPr id="127" name="Google Shape;127;p7"/>
          <p:cNvSpPr txBox="1"/>
          <p:nvPr/>
        </p:nvSpPr>
        <p:spPr>
          <a:xfrm>
            <a:off x="141050" y="3111900"/>
            <a:ext cx="3000000" cy="1015632"/>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What is he the saint of:</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Soldiers, accidents and injuries, the Jesuits.</a:t>
            </a:r>
            <a:endParaRPr sz="1800" b="0" i="0" u="none" strike="noStrike" cap="none">
              <a:solidFill>
                <a:schemeClr val="dk2"/>
              </a:solidFill>
              <a:latin typeface="Arial"/>
              <a:ea typeface="Arial"/>
              <a:cs typeface="Arial"/>
              <a:sym typeface="Arial"/>
            </a:endParaRPr>
          </a:p>
        </p:txBody>
      </p:sp>
      <p:sp>
        <p:nvSpPr>
          <p:cNvPr id="128" name="Google Shape;128;p7"/>
          <p:cNvSpPr txBox="1"/>
          <p:nvPr/>
        </p:nvSpPr>
        <p:spPr>
          <a:xfrm>
            <a:off x="6045175" y="124750"/>
            <a:ext cx="3000000" cy="2955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BRIEF</a:t>
            </a:r>
            <a:r>
              <a:rPr lang="en" sz="1800" b="0" i="0" u="none" strike="noStrike" cap="none">
                <a:solidFill>
                  <a:schemeClr val="dk2"/>
                </a:solidFill>
                <a:latin typeface="Arial"/>
                <a:ea typeface="Arial"/>
                <a:cs typeface="Arial"/>
                <a:sym typeface="Arial"/>
              </a:rPr>
              <a:t> story of their life:</a:t>
            </a:r>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St. Ignatius was a brave soldier from Spain who </a:t>
            </a:r>
            <a:r>
              <a:rPr lang="en" sz="1800">
                <a:solidFill>
                  <a:schemeClr val="dk2"/>
                </a:solidFill>
              </a:rPr>
              <a:t>became</a:t>
            </a:r>
            <a:r>
              <a:rPr lang="en" sz="1800" b="0" i="0" u="none" strike="noStrike" cap="none">
                <a:solidFill>
                  <a:schemeClr val="dk2"/>
                </a:solidFill>
                <a:latin typeface="Arial"/>
                <a:ea typeface="Arial"/>
                <a:cs typeface="Arial"/>
                <a:sym typeface="Arial"/>
              </a:rPr>
              <a:t> a priest after he was hurt in battle. He started a religious group called the Jesuits, who travelled all over the world teaching people about God and doing good deeds.</a:t>
            </a:r>
            <a:endParaRPr/>
          </a:p>
        </p:txBody>
      </p:sp>
      <p:sp>
        <p:nvSpPr>
          <p:cNvPr id="129" name="Google Shape;129;p7"/>
          <p:cNvSpPr txBox="1"/>
          <p:nvPr/>
        </p:nvSpPr>
        <p:spPr>
          <a:xfrm>
            <a:off x="6045175" y="3250399"/>
            <a:ext cx="3000000" cy="156963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FUN FACT:</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St. Ignatius wrote a book called “Spiritual Exercises” which is still read by people today.  </a:t>
            </a:r>
            <a:endParaRPr sz="1800" b="0" i="0" u="none" strike="noStrike" cap="none">
              <a:solidFill>
                <a:schemeClr val="dk2"/>
              </a:solidFill>
              <a:latin typeface="Arial"/>
              <a:ea typeface="Arial"/>
              <a:cs typeface="Arial"/>
              <a:sym typeface="Arial"/>
            </a:endParaRPr>
          </a:p>
        </p:txBody>
      </p:sp>
      <p:sp>
        <p:nvSpPr>
          <p:cNvPr id="130" name="Google Shape;130;p7"/>
          <p:cNvSpPr txBox="1"/>
          <p:nvPr/>
        </p:nvSpPr>
        <p:spPr>
          <a:xfrm>
            <a:off x="3387872" y="124750"/>
            <a:ext cx="2241055" cy="18158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800" b="1" i="0" u="none" strike="noStrike" cap="none">
                <a:solidFill>
                  <a:srgbClr val="000000"/>
                </a:solidFill>
                <a:latin typeface="Arial"/>
                <a:ea typeface="Arial"/>
                <a:cs typeface="Arial"/>
                <a:sym typeface="Arial"/>
              </a:rPr>
              <a:t>St. Ignacio de Loyola (Ignatius Loyola)</a:t>
            </a:r>
            <a:endParaRPr/>
          </a:p>
        </p:txBody>
      </p:sp>
      <p:pic>
        <p:nvPicPr>
          <p:cNvPr id="131" name="Google Shape;131;p7"/>
          <p:cNvPicPr preferRelativeResize="0"/>
          <p:nvPr/>
        </p:nvPicPr>
        <p:blipFill rotWithShape="1">
          <a:blip r:embed="rId3">
            <a:alphaModFix/>
          </a:blip>
          <a:srcRect/>
          <a:stretch/>
        </p:blipFill>
        <p:spPr>
          <a:xfrm>
            <a:off x="3374017" y="1980819"/>
            <a:ext cx="2431820" cy="2909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p:nvPr/>
        </p:nvSpPr>
        <p:spPr>
          <a:xfrm>
            <a:off x="3527950" y="1248525"/>
            <a:ext cx="2130323" cy="325635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8"/>
          <p:cNvSpPr txBox="1"/>
          <p:nvPr/>
        </p:nvSpPr>
        <p:spPr>
          <a:xfrm>
            <a:off x="141050" y="124750"/>
            <a:ext cx="3000000"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Date of birth:</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21 December 1119</a:t>
            </a:r>
            <a:endParaRPr sz="1800" b="0" i="0" u="none" strike="noStrike" cap="none">
              <a:solidFill>
                <a:srgbClr val="000000"/>
              </a:solidFill>
              <a:latin typeface="Arial"/>
              <a:ea typeface="Arial"/>
              <a:cs typeface="Arial"/>
              <a:sym typeface="Arial"/>
            </a:endParaRPr>
          </a:p>
        </p:txBody>
      </p:sp>
      <p:sp>
        <p:nvSpPr>
          <p:cNvPr id="138" name="Google Shape;138;p8"/>
          <p:cNvSpPr txBox="1"/>
          <p:nvPr/>
        </p:nvSpPr>
        <p:spPr>
          <a:xfrm>
            <a:off x="141050" y="2199600"/>
            <a:ext cx="3000000"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Day of remembrance:</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29 December </a:t>
            </a:r>
            <a:endParaRPr sz="1800" b="0" i="0" u="none" strike="noStrike" cap="none">
              <a:solidFill>
                <a:srgbClr val="000000"/>
              </a:solidFill>
              <a:latin typeface="Arial"/>
              <a:ea typeface="Arial"/>
              <a:cs typeface="Arial"/>
              <a:sym typeface="Arial"/>
            </a:endParaRPr>
          </a:p>
        </p:txBody>
      </p:sp>
      <p:sp>
        <p:nvSpPr>
          <p:cNvPr id="139" name="Google Shape;139;p8"/>
          <p:cNvSpPr txBox="1"/>
          <p:nvPr/>
        </p:nvSpPr>
        <p:spPr>
          <a:xfrm>
            <a:off x="141050" y="1121400"/>
            <a:ext cx="3000000"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Date of death:</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29 December 1170</a:t>
            </a:r>
            <a:endParaRPr sz="1800" b="0" i="0" u="none" strike="noStrike" cap="none">
              <a:solidFill>
                <a:srgbClr val="000000"/>
              </a:solidFill>
              <a:latin typeface="Arial"/>
              <a:ea typeface="Arial"/>
              <a:cs typeface="Arial"/>
              <a:sym typeface="Arial"/>
            </a:endParaRPr>
          </a:p>
        </p:txBody>
      </p:sp>
      <p:sp>
        <p:nvSpPr>
          <p:cNvPr id="140" name="Google Shape;140;p8"/>
          <p:cNvSpPr txBox="1"/>
          <p:nvPr/>
        </p:nvSpPr>
        <p:spPr>
          <a:xfrm>
            <a:off x="141050" y="3111900"/>
            <a:ext cx="3000000" cy="738633"/>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What is he the saint of:</a:t>
            </a:r>
            <a:endParaRPr sz="1800" b="1"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City of London</a:t>
            </a:r>
            <a:endParaRPr sz="1800" b="0" i="0" u="none" strike="noStrike" cap="none">
              <a:solidFill>
                <a:schemeClr val="dk2"/>
              </a:solidFill>
              <a:latin typeface="Arial"/>
              <a:ea typeface="Arial"/>
              <a:cs typeface="Arial"/>
              <a:sym typeface="Arial"/>
            </a:endParaRPr>
          </a:p>
        </p:txBody>
      </p:sp>
      <p:sp>
        <p:nvSpPr>
          <p:cNvPr id="141" name="Google Shape;141;p8"/>
          <p:cNvSpPr txBox="1"/>
          <p:nvPr/>
        </p:nvSpPr>
        <p:spPr>
          <a:xfrm>
            <a:off x="5929745" y="124750"/>
            <a:ext cx="3115430" cy="2954625"/>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BRIEF</a:t>
            </a:r>
            <a:r>
              <a:rPr lang="en" sz="1800" b="0" i="0" u="none" strike="noStrike" cap="none">
                <a:solidFill>
                  <a:schemeClr val="dk2"/>
                </a:solidFill>
                <a:latin typeface="Arial"/>
                <a:ea typeface="Arial"/>
                <a:cs typeface="Arial"/>
                <a:sym typeface="Arial"/>
              </a:rPr>
              <a:t> story of their life:</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St. Thomas Becket worked as the Chancellor for King Henry II, helping to run the country. Later, he became the Archbishop of Canterbury and fought hard to defend the rights and privileges of the Church against the king’s influence.</a:t>
            </a:r>
            <a:endParaRPr sz="1800" b="0" i="0" u="none" strike="noStrike" cap="none">
              <a:solidFill>
                <a:schemeClr val="dk2"/>
              </a:solidFill>
              <a:latin typeface="Arial"/>
              <a:ea typeface="Arial"/>
              <a:cs typeface="Arial"/>
              <a:sym typeface="Arial"/>
            </a:endParaRPr>
          </a:p>
        </p:txBody>
      </p:sp>
      <p:sp>
        <p:nvSpPr>
          <p:cNvPr id="142" name="Google Shape;142;p8"/>
          <p:cNvSpPr txBox="1"/>
          <p:nvPr/>
        </p:nvSpPr>
        <p:spPr>
          <a:xfrm>
            <a:off x="5929745" y="3260168"/>
            <a:ext cx="3115430" cy="1846629"/>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2"/>
                </a:solidFill>
                <a:latin typeface="Arial"/>
                <a:ea typeface="Arial"/>
                <a:cs typeface="Arial"/>
                <a:sym typeface="Arial"/>
              </a:rPr>
              <a:t>FUN FACT:</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St. Thomas was killed by the knights of King Henry II because he fought to protect the church’s independence from the king. </a:t>
            </a:r>
            <a:endParaRPr sz="1800" b="0" i="0" u="none" strike="noStrike" cap="none">
              <a:solidFill>
                <a:schemeClr val="dk2"/>
              </a:solidFill>
              <a:latin typeface="Arial"/>
              <a:ea typeface="Arial"/>
              <a:cs typeface="Arial"/>
              <a:sym typeface="Arial"/>
            </a:endParaRPr>
          </a:p>
        </p:txBody>
      </p:sp>
      <p:sp>
        <p:nvSpPr>
          <p:cNvPr id="143" name="Google Shape;143;p8"/>
          <p:cNvSpPr txBox="1"/>
          <p:nvPr/>
        </p:nvSpPr>
        <p:spPr>
          <a:xfrm>
            <a:off x="3387872" y="124750"/>
            <a:ext cx="2241055"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2800" b="1" i="0" u="none" strike="noStrike" cap="none">
                <a:solidFill>
                  <a:srgbClr val="000000"/>
                </a:solidFill>
                <a:latin typeface="Arial"/>
                <a:ea typeface="Arial"/>
                <a:cs typeface="Arial"/>
                <a:sym typeface="Arial"/>
              </a:rPr>
              <a:t>St. Thomas Becket</a:t>
            </a:r>
            <a:endParaRPr/>
          </a:p>
        </p:txBody>
      </p:sp>
      <p:pic>
        <p:nvPicPr>
          <p:cNvPr id="144" name="Google Shape;144;p8"/>
          <p:cNvPicPr preferRelativeResize="0"/>
          <p:nvPr/>
        </p:nvPicPr>
        <p:blipFill rotWithShape="1">
          <a:blip r:embed="rId3">
            <a:alphaModFix/>
          </a:blip>
          <a:srcRect/>
          <a:stretch/>
        </p:blipFill>
        <p:spPr>
          <a:xfrm>
            <a:off x="3527951" y="1248525"/>
            <a:ext cx="2130322" cy="32563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837</Words>
  <Application>Microsoft Office PowerPoint</Application>
  <PresentationFormat>On-screen Show (16:9)</PresentationFormat>
  <Paragraphs>106</Paragraphs>
  <Slides>8</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Antonis Antoniou</dc:creator>
  <cp:lastModifiedBy>Antonis Antoniou</cp:lastModifiedBy>
  <cp:revision>1</cp:revision>
  <dcterms:modified xsi:type="dcterms:W3CDTF">2025-01-09T09:55:43Z</dcterms:modified>
</cp:coreProperties>
</file>