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Lst>
  <p:sldSz cy="5143500" cx="9144000"/>
  <p:notesSz cx="6792900" cy="992505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9" roundtripDataSignature="AMtx7mjqYg+IwGAhXOpt+fZAbiUXFvZFv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26774FF-7088-4524-AA37-E59D331E9824}">
  <a:tblStyle styleId="{726774FF-7088-4524-AA37-E59D331E9824}"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90488" y="744538"/>
            <a:ext cx="6613525" cy="3721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292" y="4714399"/>
            <a:ext cx="5434330" cy="4466273"/>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88900" y="744538"/>
            <a:ext cx="6615113" cy="3721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79292" y="4714399"/>
            <a:ext cx="5434330" cy="446627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notes"/>
          <p:cNvSpPr/>
          <p:nvPr>
            <p:ph idx="2" type="sldImg"/>
          </p:nvPr>
        </p:nvSpPr>
        <p:spPr>
          <a:xfrm>
            <a:off x="88900" y="744538"/>
            <a:ext cx="6615113" cy="3721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2:notes"/>
          <p:cNvSpPr txBox="1"/>
          <p:nvPr>
            <p:ph idx="1" type="body"/>
          </p:nvPr>
        </p:nvSpPr>
        <p:spPr>
          <a:xfrm>
            <a:off x="679292" y="4714399"/>
            <a:ext cx="5434330" cy="446627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4"/>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4"/>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3"/>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3"/>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6"/>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0"/>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1"/>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1"/>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1"/>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1"/>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2"/>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6.jpg"/><Relationship Id="rId4" Type="http://schemas.openxmlformats.org/officeDocument/2006/relationships/image" Target="../media/image1.jpg"/><Relationship Id="rId10" Type="http://schemas.openxmlformats.org/officeDocument/2006/relationships/image" Target="../media/image5.jpg"/><Relationship Id="rId9" Type="http://schemas.openxmlformats.org/officeDocument/2006/relationships/image" Target="../media/image7.jpg"/><Relationship Id="rId5" Type="http://schemas.openxmlformats.org/officeDocument/2006/relationships/image" Target="../media/image2.jpg"/><Relationship Id="rId6" Type="http://schemas.openxmlformats.org/officeDocument/2006/relationships/image" Target="../media/image9.jpg"/><Relationship Id="rId7" Type="http://schemas.openxmlformats.org/officeDocument/2006/relationships/image" Target="../media/image3.jpg"/><Relationship Id="rId8"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nvSpPr>
        <p:spPr>
          <a:xfrm>
            <a:off x="457200" y="457200"/>
            <a:ext cx="3000000" cy="30000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55" name="Google Shape;55;p1"/>
          <p:cNvPicPr preferRelativeResize="0"/>
          <p:nvPr/>
        </p:nvPicPr>
        <p:blipFill rotWithShape="1">
          <a:blip r:embed="rId3">
            <a:alphaModFix/>
          </a:blip>
          <a:srcRect b="0" l="0" r="0" t="0"/>
          <a:stretch/>
        </p:blipFill>
        <p:spPr>
          <a:xfrm>
            <a:off x="1276825" y="71600"/>
            <a:ext cx="6383126" cy="1229100"/>
          </a:xfrm>
          <a:prstGeom prst="rect">
            <a:avLst/>
          </a:prstGeom>
          <a:noFill/>
          <a:ln>
            <a:noFill/>
          </a:ln>
        </p:spPr>
      </p:pic>
      <p:sp>
        <p:nvSpPr>
          <p:cNvPr id="56" name="Google Shape;56;p1"/>
          <p:cNvSpPr txBox="1"/>
          <p:nvPr/>
        </p:nvSpPr>
        <p:spPr>
          <a:xfrm>
            <a:off x="159522" y="1093694"/>
            <a:ext cx="3189254" cy="3573812"/>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rPr b="0" i="0" lang="en-GB" sz="1000" u="none" cap="none" strike="noStrike">
                <a:solidFill>
                  <a:srgbClr val="000000"/>
                </a:solidFill>
                <a:latin typeface="Calibri"/>
                <a:ea typeface="Calibri"/>
                <a:cs typeface="Calibri"/>
                <a:sym typeface="Calibri"/>
              </a:rPr>
              <a:t>Dear Parents and Carers,</a:t>
            </a:r>
            <a:endParaRPr b="0" i="0" sz="10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GB" sz="1000" u="none" cap="none" strike="noStrike">
                <a:solidFill>
                  <a:srgbClr val="0E101A"/>
                </a:solidFill>
                <a:latin typeface="Calibri"/>
                <a:ea typeface="Calibri"/>
                <a:cs typeface="Calibri"/>
                <a:sym typeface="Calibri"/>
              </a:rPr>
              <a:t>Welcome back to the start of a brand-new school  year, Reception! We hope that everyone had a Fantastic Christmas with lot’s of gifts and hopefully some peace!!</a:t>
            </a:r>
            <a:endParaRPr b="0" i="0" sz="10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GB" sz="1000" u="none" cap="none" strike="noStrike">
                <a:solidFill>
                  <a:srgbClr val="0E101A"/>
                </a:solidFill>
                <a:latin typeface="Calibri"/>
                <a:ea typeface="Calibri"/>
                <a:cs typeface="Calibri"/>
                <a:sym typeface="Calibri"/>
              </a:rPr>
              <a:t>You will find lots of information about what your child will learn this term on the Newsletter. The school gates open at 8.40 am, and the register gets taken at 8.55 am. Please ensure your child is on time for school as we start lessons as soon as the register is taken or have a school assembly. If your child is late, you must bring them to the main Reception and not through the playground. Please make sure your child wears the correct uniform each day. I look forward to working with you and your child again. I am usually available before school starts if you have an enquiry. However, I run the after-school club and am unavailable after school. Please ensure you also collect your child at 3.25 pm. If you are late, your child will be in the main reception area as the after-school club is in session.</a:t>
            </a:r>
            <a:endParaRPr b="0" i="0" sz="10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GB" sz="1000" u="none" cap="none" strike="noStrike">
                <a:solidFill>
                  <a:srgbClr val="0E101A"/>
                </a:solidFill>
                <a:latin typeface="Calibri"/>
                <a:ea typeface="Calibri"/>
                <a:cs typeface="Calibri"/>
                <a:sym typeface="Calibri"/>
              </a:rPr>
              <a:t>Best wishes,</a:t>
            </a:r>
            <a:endParaRPr b="0" i="0" sz="1000" u="none" cap="none" strike="noStrike">
              <a:solidFill>
                <a:srgbClr val="000000"/>
              </a:solidFill>
              <a:latin typeface="Calibri"/>
              <a:ea typeface="Calibri"/>
              <a:cs typeface="Calibri"/>
              <a:sym typeface="Calibri"/>
            </a:endParaRPr>
          </a:p>
          <a:p>
            <a:pPr indent="0" lvl="0" marL="0" marR="0" rtl="0" algn="ctr">
              <a:lnSpc>
                <a:spcPct val="100000"/>
              </a:lnSpc>
              <a:spcBef>
                <a:spcPts val="0"/>
              </a:spcBef>
              <a:spcAft>
                <a:spcPts val="0"/>
              </a:spcAft>
              <a:buNone/>
            </a:pPr>
            <a:r>
              <a:rPr b="0" i="0" lang="en-GB" sz="1000" u="none" cap="none" strike="noStrike">
                <a:solidFill>
                  <a:srgbClr val="0E101A"/>
                </a:solidFill>
                <a:latin typeface="Calibri"/>
                <a:ea typeface="Calibri"/>
                <a:cs typeface="Calibri"/>
                <a:sym typeface="Calibri"/>
              </a:rPr>
              <a:t>Maria Charles, the reception teacher and EYFS </a:t>
            </a:r>
            <a:r>
              <a:rPr b="0" i="0" lang="en-GB" sz="1200" u="none" cap="none" strike="noStrike">
                <a:solidFill>
                  <a:srgbClr val="0E101A"/>
                </a:solidFill>
                <a:latin typeface="Calibri"/>
                <a:ea typeface="Calibri"/>
                <a:cs typeface="Calibri"/>
                <a:sym typeface="Calibri"/>
              </a:rPr>
              <a:t>lead.</a:t>
            </a:r>
            <a:endParaRPr b="0" i="0" sz="1200" u="none" cap="none" strike="noStrike">
              <a:solidFill>
                <a:srgbClr val="000000"/>
              </a:solidFill>
              <a:latin typeface="Calibri"/>
              <a:ea typeface="Calibri"/>
              <a:cs typeface="Calibri"/>
              <a:sym typeface="Calibri"/>
            </a:endParaRPr>
          </a:p>
        </p:txBody>
      </p:sp>
      <p:sp>
        <p:nvSpPr>
          <p:cNvPr id="57" name="Google Shape;57;p1"/>
          <p:cNvSpPr txBox="1"/>
          <p:nvPr/>
        </p:nvSpPr>
        <p:spPr>
          <a:xfrm>
            <a:off x="3348776" y="938893"/>
            <a:ext cx="5558460" cy="3966393"/>
          </a:xfrm>
          <a:prstGeom prst="rect">
            <a:avLst/>
          </a:prstGeom>
          <a:noFill/>
          <a:ln>
            <a:noFill/>
          </a:ln>
        </p:spPr>
        <p:txBody>
          <a:bodyPr anchorCtr="0" anchor="t" bIns="91425" lIns="91425" spcFirstLastPara="1" rIns="91425" wrap="square" tIns="91425">
            <a:noAutofit/>
          </a:bodyPr>
          <a:lstStyle/>
          <a:p>
            <a:pPr indent="0" lvl="0" marL="38100" marR="317500" rtl="0" algn="l">
              <a:lnSpc>
                <a:spcPct val="73000"/>
              </a:lnSpc>
              <a:spcBef>
                <a:spcPts val="0"/>
              </a:spcBef>
              <a:spcAft>
                <a:spcPts val="0"/>
              </a:spcAft>
              <a:buClr>
                <a:srgbClr val="000000"/>
              </a:buClr>
              <a:buSzPts val="900"/>
              <a:buFont typeface="Arial"/>
              <a:buNone/>
            </a:pPr>
            <a:r>
              <a:rPr b="1" i="0" lang="en-GB" sz="900" u="sng" cap="none" strike="noStrike">
                <a:solidFill>
                  <a:schemeClr val="dk1"/>
                </a:solidFill>
                <a:latin typeface="Calibri"/>
                <a:ea typeface="Calibri"/>
                <a:cs typeface="Calibri"/>
                <a:sym typeface="Calibri"/>
              </a:rPr>
              <a:t>Key Dates:</a:t>
            </a:r>
            <a:endParaRPr b="1" i="0" sz="900" u="sng" cap="none" strike="noStrike">
              <a:solidFill>
                <a:schemeClr val="dk1"/>
              </a:solidFill>
              <a:latin typeface="Calibri"/>
              <a:ea typeface="Calibri"/>
              <a:cs typeface="Calibri"/>
              <a:sym typeface="Calibri"/>
            </a:endParaRPr>
          </a:p>
          <a:p>
            <a:pPr indent="0" lvl="0" marL="38100" marR="317500" rtl="0" algn="l">
              <a:lnSpc>
                <a:spcPct val="73000"/>
              </a:lnSpc>
              <a:spcBef>
                <a:spcPts val="0"/>
              </a:spcBef>
              <a:spcAft>
                <a:spcPts val="0"/>
              </a:spcAft>
              <a:buClr>
                <a:srgbClr val="000000"/>
              </a:buClr>
              <a:buSzPts val="900"/>
              <a:buFont typeface="Arial"/>
              <a:buNone/>
            </a:pPr>
            <a:r>
              <a:t/>
            </a:r>
            <a:endParaRPr b="0" i="0" sz="900" u="none" cap="none" strike="noStrike">
              <a:solidFill>
                <a:schemeClr val="dk1"/>
              </a:solidFill>
              <a:latin typeface="Calibri"/>
              <a:ea typeface="Calibri"/>
              <a:cs typeface="Calibri"/>
              <a:sym typeface="Calibri"/>
            </a:endParaRPr>
          </a:p>
          <a:p>
            <a:pPr indent="0" lvl="0" marL="38100" marR="317500" rtl="0" algn="l">
              <a:lnSpc>
                <a:spcPct val="73000"/>
              </a:lnSpc>
              <a:spcBef>
                <a:spcPts val="0"/>
              </a:spcBef>
              <a:spcAft>
                <a:spcPts val="0"/>
              </a:spcAft>
              <a:buClr>
                <a:srgbClr val="000000"/>
              </a:buClr>
              <a:buSzPts val="900"/>
              <a:buFont typeface="Arial"/>
              <a:buNone/>
            </a:pPr>
            <a:r>
              <a:rPr b="0" i="0" lang="en-GB" sz="900" u="none" cap="none" strike="noStrike">
                <a:solidFill>
                  <a:schemeClr val="dk1"/>
                </a:solidFill>
                <a:latin typeface="Calibri"/>
                <a:ea typeface="Calibri"/>
                <a:cs typeface="Calibri"/>
                <a:sym typeface="Calibri"/>
              </a:rPr>
              <a:t>Key dates including assemblies, enrichment days / events and coffee mornings can be found on Class Dojo. I update any changes </a:t>
            </a:r>
            <a:r>
              <a:rPr lang="en-GB" sz="900">
                <a:solidFill>
                  <a:schemeClr val="dk1"/>
                </a:solidFill>
                <a:latin typeface="Calibri"/>
                <a:ea typeface="Calibri"/>
                <a:cs typeface="Calibri"/>
                <a:sym typeface="Calibri"/>
              </a:rPr>
              <a:t>regularly</a:t>
            </a:r>
            <a:r>
              <a:rPr b="0" i="0" lang="en-GB" sz="900" u="none" cap="none" strike="noStrike">
                <a:solidFill>
                  <a:schemeClr val="dk1"/>
                </a:solidFill>
                <a:latin typeface="Calibri"/>
                <a:ea typeface="Calibri"/>
                <a:cs typeface="Calibri"/>
                <a:sym typeface="Calibri"/>
              </a:rPr>
              <a:t>. </a:t>
            </a:r>
            <a:endParaRPr b="0" i="0" sz="900" u="none" cap="none" strike="noStrike">
              <a:solidFill>
                <a:schemeClr val="dk1"/>
              </a:solidFill>
              <a:latin typeface="Calibri"/>
              <a:ea typeface="Calibri"/>
              <a:cs typeface="Calibri"/>
              <a:sym typeface="Calibri"/>
            </a:endParaRPr>
          </a:p>
          <a:p>
            <a:pPr indent="0" lvl="0" marL="38100" marR="317500" rtl="0" algn="l">
              <a:lnSpc>
                <a:spcPct val="73000"/>
              </a:lnSpc>
              <a:spcBef>
                <a:spcPts val="1100"/>
              </a:spcBef>
              <a:spcAft>
                <a:spcPts val="0"/>
              </a:spcAft>
              <a:buClr>
                <a:srgbClr val="000000"/>
              </a:buClr>
              <a:buSzPts val="900"/>
              <a:buFont typeface="Arial"/>
              <a:buNone/>
            </a:pPr>
            <a:r>
              <a:rPr b="1" i="0" lang="en-GB" sz="900" u="sng" cap="none" strike="noStrike">
                <a:solidFill>
                  <a:schemeClr val="dk1"/>
                </a:solidFill>
                <a:latin typeface="Calibri"/>
                <a:ea typeface="Calibri"/>
                <a:cs typeface="Calibri"/>
                <a:sym typeface="Calibri"/>
              </a:rPr>
              <a:t>PE:</a:t>
            </a:r>
            <a:endParaRPr b="1" i="0" sz="900" u="sng" cap="none" strike="noStrike">
              <a:solidFill>
                <a:schemeClr val="dk1"/>
              </a:solidFill>
              <a:latin typeface="Calibri"/>
              <a:ea typeface="Calibri"/>
              <a:cs typeface="Calibri"/>
              <a:sym typeface="Calibri"/>
            </a:endParaRPr>
          </a:p>
          <a:p>
            <a:pPr indent="0" lvl="0" marL="38100" marR="342900" rtl="0" algn="l">
              <a:lnSpc>
                <a:spcPct val="73000"/>
              </a:lnSpc>
              <a:spcBef>
                <a:spcPts val="500"/>
              </a:spcBef>
              <a:spcAft>
                <a:spcPts val="0"/>
              </a:spcAft>
              <a:buClr>
                <a:srgbClr val="000000"/>
              </a:buClr>
              <a:buSzPts val="900"/>
              <a:buFont typeface="Arial"/>
              <a:buNone/>
            </a:pPr>
            <a:r>
              <a:rPr b="0" i="0" lang="en-GB" sz="900" u="none" cap="none" strike="noStrike">
                <a:solidFill>
                  <a:schemeClr val="dk1"/>
                </a:solidFill>
                <a:latin typeface="Calibri"/>
                <a:ea typeface="Calibri"/>
                <a:cs typeface="Calibri"/>
                <a:sym typeface="Calibri"/>
              </a:rPr>
              <a:t>Please ensure your child has the correct PE kit on for school on their timetabled PE days. Children must have a full school PE kit to ensure personal hygiene and safety.</a:t>
            </a:r>
            <a:endParaRPr b="0" i="0" sz="900" u="none" cap="none" strike="noStrike">
              <a:solidFill>
                <a:schemeClr val="dk1"/>
              </a:solidFill>
              <a:latin typeface="Calibri"/>
              <a:ea typeface="Calibri"/>
              <a:cs typeface="Calibri"/>
              <a:sym typeface="Calibri"/>
            </a:endParaRPr>
          </a:p>
          <a:p>
            <a:pPr indent="0" lvl="0" marL="38100" marR="0" rtl="0" algn="l">
              <a:lnSpc>
                <a:spcPct val="115000"/>
              </a:lnSpc>
              <a:spcBef>
                <a:spcPts val="800"/>
              </a:spcBef>
              <a:spcAft>
                <a:spcPts val="0"/>
              </a:spcAft>
              <a:buClr>
                <a:srgbClr val="000000"/>
              </a:buClr>
              <a:buSzPts val="900"/>
              <a:buFont typeface="Arial"/>
              <a:buNone/>
            </a:pPr>
            <a:r>
              <a:rPr b="1" i="0" lang="en-GB" sz="900" u="sng" cap="none" strike="noStrike">
                <a:solidFill>
                  <a:schemeClr val="dk1"/>
                </a:solidFill>
                <a:latin typeface="Calibri"/>
                <a:ea typeface="Calibri"/>
                <a:cs typeface="Calibri"/>
                <a:sym typeface="Calibri"/>
              </a:rPr>
              <a:t>PE Da</a:t>
            </a:r>
            <a:r>
              <a:rPr b="1" i="0" lang="en-GB" sz="900" u="none" cap="none" strike="noStrike">
                <a:solidFill>
                  <a:schemeClr val="dk1"/>
                </a:solidFill>
                <a:latin typeface="Calibri"/>
                <a:ea typeface="Calibri"/>
                <a:cs typeface="Calibri"/>
                <a:sym typeface="Calibri"/>
              </a:rPr>
              <a:t>y</a:t>
            </a:r>
            <a:r>
              <a:rPr b="1" i="0" lang="en-GB" sz="900" u="sng" cap="none" strike="noStrike">
                <a:solidFill>
                  <a:schemeClr val="dk1"/>
                </a:solidFill>
                <a:latin typeface="Calibri"/>
                <a:ea typeface="Calibri"/>
                <a:cs typeface="Calibri"/>
                <a:sym typeface="Calibri"/>
              </a:rPr>
              <a:t>s: Wednesday</a:t>
            </a:r>
            <a:r>
              <a:rPr b="0" i="0" lang="en-GB" sz="900" u="none" cap="none" strike="noStrike">
                <a:solidFill>
                  <a:schemeClr val="dk1"/>
                </a:solidFill>
                <a:latin typeface="Calibri"/>
                <a:ea typeface="Calibri"/>
                <a:cs typeface="Calibri"/>
                <a:sym typeface="Calibri"/>
              </a:rPr>
              <a:t>. If this day changes, I will inform you via the Class  Dojo.</a:t>
            </a:r>
            <a:endParaRPr b="0" i="0" sz="900" u="none" cap="none" strike="noStrike">
              <a:solidFill>
                <a:schemeClr val="dk1"/>
              </a:solidFill>
              <a:latin typeface="Calibri"/>
              <a:ea typeface="Calibri"/>
              <a:cs typeface="Calibri"/>
              <a:sym typeface="Calibri"/>
            </a:endParaRPr>
          </a:p>
          <a:p>
            <a:pPr indent="0" lvl="0" marL="38100" marR="0" rtl="0" algn="l">
              <a:lnSpc>
                <a:spcPct val="115000"/>
              </a:lnSpc>
              <a:spcBef>
                <a:spcPts val="0"/>
              </a:spcBef>
              <a:spcAft>
                <a:spcPts val="0"/>
              </a:spcAft>
              <a:buClr>
                <a:srgbClr val="000000"/>
              </a:buClr>
              <a:buSzPts val="900"/>
              <a:buFont typeface="Arial"/>
              <a:buNone/>
            </a:pPr>
            <a:r>
              <a:rPr b="0" i="0" lang="en-GB" sz="900" u="none" cap="none" strike="noStrike">
                <a:solidFill>
                  <a:schemeClr val="dk1"/>
                </a:solidFill>
                <a:latin typeface="Calibri"/>
                <a:ea typeface="Calibri"/>
                <a:cs typeface="Calibri"/>
                <a:sym typeface="Calibri"/>
              </a:rPr>
              <a:t> </a:t>
            </a:r>
            <a:r>
              <a:rPr b="1" i="0" lang="en-GB" sz="900" u="none" cap="none" strike="noStrike">
                <a:solidFill>
                  <a:schemeClr val="dk1"/>
                </a:solidFill>
                <a:latin typeface="Calibri"/>
                <a:ea typeface="Calibri"/>
                <a:cs typeface="Calibri"/>
                <a:sym typeface="Calibri"/>
              </a:rPr>
              <a:t>Homework: Please read with your child every day as this is vital for their progress.</a:t>
            </a:r>
            <a:endParaRPr b="1" i="0" sz="900" u="none" cap="none" strike="noStrike">
              <a:solidFill>
                <a:schemeClr val="dk2"/>
              </a:solidFill>
              <a:latin typeface="Calibri"/>
              <a:ea typeface="Calibri"/>
              <a:cs typeface="Calibri"/>
              <a:sym typeface="Calibri"/>
            </a:endParaRPr>
          </a:p>
          <a:p>
            <a:pPr indent="0" lvl="0" marL="38100" marR="0" rtl="0" algn="l">
              <a:lnSpc>
                <a:spcPct val="115000"/>
              </a:lnSpc>
              <a:spcBef>
                <a:spcPts val="1200"/>
              </a:spcBef>
              <a:spcAft>
                <a:spcPts val="0"/>
              </a:spcAft>
              <a:buClr>
                <a:srgbClr val="000000"/>
              </a:buClr>
              <a:buSzPts val="900"/>
              <a:buFont typeface="Arial"/>
              <a:buNone/>
            </a:pPr>
            <a:r>
              <a:rPr b="1" i="0" lang="en-GB" sz="900" u="none" cap="none" strike="noStrike">
                <a:solidFill>
                  <a:schemeClr val="dk2"/>
                </a:solidFill>
                <a:latin typeface="Calibri"/>
                <a:ea typeface="Calibri"/>
                <a:cs typeface="Calibri"/>
                <a:sym typeface="Calibri"/>
              </a:rPr>
              <a:t>Please check the Class Dojo as I upload the phonics sounds we are learning each week and any additional games to support your child’s reading. Please practise handwriting at home and name writing</a:t>
            </a:r>
            <a:r>
              <a:rPr b="0" i="0" lang="en-GB" sz="900" u="none" cap="none" strike="noStrike">
                <a:solidFill>
                  <a:schemeClr val="dk2"/>
                </a:solidFill>
                <a:latin typeface="Calibri"/>
                <a:ea typeface="Calibri"/>
                <a:cs typeface="Calibri"/>
                <a:sym typeface="Calibri"/>
              </a:rPr>
              <a:t>.  </a:t>
            </a:r>
            <a:endParaRPr/>
          </a:p>
          <a:p>
            <a:pPr indent="0" lvl="0" marL="38100" marR="0" rtl="0" algn="l">
              <a:lnSpc>
                <a:spcPct val="115000"/>
              </a:lnSpc>
              <a:spcBef>
                <a:spcPts val="1200"/>
              </a:spcBef>
              <a:spcAft>
                <a:spcPts val="0"/>
              </a:spcAft>
              <a:buClr>
                <a:srgbClr val="000000"/>
              </a:buClr>
              <a:buSzPts val="900"/>
              <a:buFont typeface="Arial"/>
              <a:buNone/>
            </a:pPr>
            <a:r>
              <a:rPr b="1" i="0" lang="en-GB" sz="900" u="none" cap="none" strike="noStrike">
                <a:solidFill>
                  <a:schemeClr val="dk2"/>
                </a:solidFill>
                <a:latin typeface="Calibri"/>
                <a:ea typeface="Calibri"/>
                <a:cs typeface="Calibri"/>
                <a:sym typeface="Calibri"/>
              </a:rPr>
              <a:t>The children take story books home to encourage reading</a:t>
            </a:r>
            <a:r>
              <a:rPr b="0" i="0" lang="en-GB" sz="900" u="none" cap="none" strike="noStrike">
                <a:solidFill>
                  <a:schemeClr val="dk2"/>
                </a:solidFill>
                <a:latin typeface="Calibri"/>
                <a:ea typeface="Calibri"/>
                <a:cs typeface="Calibri"/>
                <a:sym typeface="Calibri"/>
              </a:rPr>
              <a:t>. </a:t>
            </a:r>
            <a:r>
              <a:rPr b="1" i="0" lang="en-GB" sz="900" u="none" cap="none" strike="noStrike">
                <a:solidFill>
                  <a:schemeClr val="dk2"/>
                </a:solidFill>
                <a:latin typeface="Calibri"/>
                <a:ea typeface="Calibri"/>
                <a:cs typeface="Calibri"/>
                <a:sym typeface="Calibri"/>
              </a:rPr>
              <a:t>In Reception this is not on a set day. Some children have red , purple, pink or green books in their book bags, please ensure the children keep these books in their bags daily. </a:t>
            </a:r>
            <a:endParaRPr/>
          </a:p>
          <a:p>
            <a:pPr indent="0" lvl="0" marL="38100" marR="0" rtl="0" algn="l">
              <a:lnSpc>
                <a:spcPct val="115000"/>
              </a:lnSpc>
              <a:spcBef>
                <a:spcPts val="1200"/>
              </a:spcBef>
              <a:spcAft>
                <a:spcPts val="0"/>
              </a:spcAft>
              <a:buClr>
                <a:srgbClr val="000000"/>
              </a:buClr>
              <a:buSzPts val="900"/>
              <a:buFont typeface="Arial"/>
              <a:buNone/>
            </a:pPr>
            <a:r>
              <a:rPr b="0" i="0" lang="en-GB" sz="900" u="none" cap="none" strike="noStrike">
                <a:solidFill>
                  <a:schemeClr val="dk2"/>
                </a:solidFill>
                <a:latin typeface="Calibri"/>
                <a:ea typeface="Calibri"/>
                <a:cs typeface="Calibri"/>
                <a:sym typeface="Calibri"/>
              </a:rPr>
              <a:t>The children have access to Oxford Owl reading. Which is free to all the children. I have put the link on the class Dojo. The children have access to Doodle maths which is also free. All children have been given log in details. </a:t>
            </a:r>
            <a:endParaRPr/>
          </a:p>
          <a:p>
            <a:pPr indent="0" lvl="0" marL="38100" marR="0" rtl="0" algn="l">
              <a:lnSpc>
                <a:spcPct val="115000"/>
              </a:lnSpc>
              <a:spcBef>
                <a:spcPts val="1200"/>
              </a:spcBef>
              <a:spcAft>
                <a:spcPts val="0"/>
              </a:spcAft>
              <a:buClr>
                <a:srgbClr val="000000"/>
              </a:buClr>
              <a:buSzPts val="900"/>
              <a:buFont typeface="Arial"/>
              <a:buNone/>
            </a:pPr>
            <a:r>
              <a:rPr b="0" i="0" lang="en-GB" sz="900" u="none" cap="none" strike="noStrike">
                <a:solidFill>
                  <a:schemeClr val="dk1"/>
                </a:solidFill>
                <a:latin typeface="Calibri"/>
                <a:ea typeface="Calibri"/>
                <a:cs typeface="Calibri"/>
                <a:sym typeface="Calibri"/>
              </a:rPr>
              <a:t>In Reception we topic teach. Spring 1 2026- Julia Donaldson Books</a:t>
            </a:r>
            <a:endParaRPr/>
          </a:p>
          <a:p>
            <a:pPr indent="0" lvl="0" marL="38100" marR="0" rtl="0" algn="l">
              <a:lnSpc>
                <a:spcPct val="115000"/>
              </a:lnSpc>
              <a:spcBef>
                <a:spcPts val="1200"/>
              </a:spcBef>
              <a:spcAft>
                <a:spcPts val="0"/>
              </a:spcAft>
              <a:buClr>
                <a:srgbClr val="000000"/>
              </a:buClr>
              <a:buSzPts val="900"/>
              <a:buFont typeface="Arial"/>
              <a:buNone/>
            </a:pPr>
            <a:r>
              <a:rPr b="0" i="0" lang="en-GB" sz="900" u="none" cap="none" strike="noStrike">
                <a:solidFill>
                  <a:schemeClr val="dk1"/>
                </a:solidFill>
                <a:latin typeface="Calibri"/>
                <a:ea typeface="Calibri"/>
                <a:cs typeface="Calibri"/>
                <a:sym typeface="Calibri"/>
              </a:rPr>
              <a:t>Spring 2 2025- Traditional books</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graphicFrame>
        <p:nvGraphicFramePr>
          <p:cNvPr id="62" name="Google Shape;62;p2"/>
          <p:cNvGraphicFramePr/>
          <p:nvPr/>
        </p:nvGraphicFramePr>
        <p:xfrm>
          <a:off x="-94004" y="-299103"/>
          <a:ext cx="3000000" cy="3000000"/>
        </p:xfrm>
        <a:graphic>
          <a:graphicData uri="http://schemas.openxmlformats.org/drawingml/2006/table">
            <a:tbl>
              <a:tblPr>
                <a:noFill/>
                <a:tableStyleId>{726774FF-7088-4524-AA37-E59D331E9824}</a:tableStyleId>
              </a:tblPr>
              <a:tblGrid>
                <a:gridCol w="3069325"/>
                <a:gridCol w="3131325"/>
                <a:gridCol w="3131325"/>
              </a:tblGrid>
              <a:tr h="2039150">
                <a:tc>
                  <a:txBody>
                    <a:bodyPr/>
                    <a:lstStyle/>
                    <a:p>
                      <a:pPr indent="0" lvl="0" marL="0" marR="0" rtl="0" algn="just">
                        <a:lnSpc>
                          <a:spcPct val="115000"/>
                        </a:lnSpc>
                        <a:spcBef>
                          <a:spcPts val="0"/>
                        </a:spcBef>
                        <a:spcAft>
                          <a:spcPts val="0"/>
                        </a:spcAft>
                        <a:buClr>
                          <a:srgbClr val="000000"/>
                        </a:buClr>
                        <a:buSzPts val="1050"/>
                        <a:buFont typeface="Arial"/>
                        <a:buNone/>
                      </a:pPr>
                      <a:r>
                        <a:t/>
                      </a:r>
                      <a:endParaRPr b="1" sz="1050" u="sng" cap="none" strike="noStrike">
                        <a:solidFill>
                          <a:schemeClr val="dk1"/>
                        </a:solidFill>
                        <a:latin typeface="Calibri"/>
                        <a:ea typeface="Calibri"/>
                        <a:cs typeface="Calibri"/>
                        <a:sym typeface="Calibri"/>
                      </a:endParaRPr>
                    </a:p>
                    <a:p>
                      <a:pPr indent="0" lvl="0" marL="0" marR="0" rtl="0" algn="just">
                        <a:lnSpc>
                          <a:spcPct val="115000"/>
                        </a:lnSpc>
                        <a:spcBef>
                          <a:spcPts val="100"/>
                        </a:spcBef>
                        <a:spcAft>
                          <a:spcPts val="0"/>
                        </a:spcAft>
                        <a:buClr>
                          <a:srgbClr val="000000"/>
                        </a:buClr>
                        <a:buSzPts val="1050"/>
                        <a:buFont typeface="Arial"/>
                        <a:buNone/>
                      </a:pPr>
                      <a:r>
                        <a:rPr b="1" lang="en-GB" sz="1050" u="sng" cap="none" strike="noStrike">
                          <a:solidFill>
                            <a:schemeClr val="dk1"/>
                          </a:solidFill>
                          <a:latin typeface="Calibri"/>
                          <a:ea typeface="Calibri"/>
                          <a:cs typeface="Calibri"/>
                          <a:sym typeface="Calibri"/>
                        </a:rPr>
                        <a:t>Personal, Social and Emotional Development.</a:t>
                      </a:r>
                      <a:endParaRPr b="1" sz="1050" u="sng"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We will be learning to  build constructive and respectful relationships.</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We will be expressing our feelings and consider the feelings of others</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We will be learning resilience and perseverance in the face of challenge. </a:t>
                      </a:r>
                      <a:r>
                        <a:rPr b="0" i="0" lang="en-GB" sz="800" u="none" cap="none" strike="noStrike">
                          <a:solidFill>
                            <a:schemeClr val="dk1"/>
                          </a:solidFill>
                          <a:latin typeface="Calibri"/>
                          <a:ea typeface="Calibri"/>
                          <a:cs typeface="Calibri"/>
                          <a:sym typeface="Calibri"/>
                        </a:rPr>
                        <a:t>We will be working on seeing ourselves as a valuable individual.</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Identify and moderate their own feelings socially and emotionally.. Think about the perspectives of others.</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 Manage their own needs.</a:t>
                      </a:r>
                      <a:endParaRPr/>
                    </a:p>
                    <a:p>
                      <a:pPr indent="0" lvl="0" marL="0" marR="0" rtl="0" algn="l">
                        <a:lnSpc>
                          <a:spcPct val="100000"/>
                        </a:lnSpc>
                        <a:spcBef>
                          <a:spcPts val="0"/>
                        </a:spcBef>
                        <a:spcAft>
                          <a:spcPts val="0"/>
                        </a:spcAft>
                        <a:buNone/>
                      </a:pPr>
                      <a:r>
                        <a:t/>
                      </a:r>
                      <a:endParaRPr b="0" i="0" sz="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800" u="none" cap="none" strike="noStrike">
                        <a:solidFill>
                          <a:srgbClr val="000000"/>
                        </a:solidFill>
                        <a:latin typeface="Calibri"/>
                        <a:ea typeface="Calibri"/>
                        <a:cs typeface="Calibri"/>
                        <a:sym typeface="Calibri"/>
                      </a:endParaRPr>
                    </a:p>
                  </a:txBody>
                  <a:tcPr marT="91425" marB="91425" marR="91425" marL="91425"/>
                </a:tc>
                <a:tc>
                  <a:txBody>
                    <a:bodyPr/>
                    <a:lstStyle/>
                    <a:p>
                      <a:pPr indent="0" lvl="0" marL="0" marR="0" rtl="0" algn="just">
                        <a:lnSpc>
                          <a:spcPct val="100000"/>
                        </a:lnSpc>
                        <a:spcBef>
                          <a:spcPts val="0"/>
                        </a:spcBef>
                        <a:spcAft>
                          <a:spcPts val="0"/>
                        </a:spcAft>
                        <a:buClr>
                          <a:srgbClr val="000000"/>
                        </a:buClr>
                        <a:buSzPts val="1000"/>
                        <a:buFont typeface="Arial"/>
                        <a:buNone/>
                      </a:pPr>
                      <a:r>
                        <a:t/>
                      </a:r>
                      <a:endParaRPr b="1" sz="1000" u="sng"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000"/>
                        <a:buFont typeface="Arial"/>
                        <a:buNone/>
                      </a:pPr>
                      <a:r>
                        <a:t/>
                      </a:r>
                      <a:endParaRPr b="1" sz="1000" u="sng"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000"/>
                        <a:buFont typeface="Arial"/>
                        <a:buNone/>
                      </a:pPr>
                      <a:r>
                        <a:rPr b="1" lang="en-GB" sz="1000" u="sng" cap="none" strike="noStrike">
                          <a:solidFill>
                            <a:schemeClr val="dk1"/>
                          </a:solidFill>
                          <a:latin typeface="Calibri"/>
                          <a:ea typeface="Calibri"/>
                          <a:cs typeface="Calibri"/>
                          <a:sym typeface="Calibri"/>
                        </a:rPr>
                        <a:t>Physical Development. </a:t>
                      </a:r>
                      <a:endParaRPr/>
                    </a:p>
                    <a:p>
                      <a:pPr indent="0" lvl="0" marL="0" marR="0" rtl="0" algn="just">
                        <a:lnSpc>
                          <a:spcPct val="100000"/>
                        </a:lnSpc>
                        <a:spcBef>
                          <a:spcPts val="0"/>
                        </a:spcBef>
                        <a:spcAft>
                          <a:spcPts val="0"/>
                        </a:spcAft>
                        <a:buClr>
                          <a:srgbClr val="000000"/>
                        </a:buClr>
                        <a:buSzPts val="1000"/>
                        <a:buFont typeface="Arial"/>
                        <a:buNone/>
                      </a:pPr>
                      <a:r>
                        <a:rPr b="1" lang="en-GB" sz="1000" u="none" cap="none" strike="noStrike">
                          <a:solidFill>
                            <a:schemeClr val="dk1"/>
                          </a:solidFill>
                          <a:latin typeface="Calibri"/>
                          <a:ea typeface="Calibri"/>
                          <a:cs typeface="Calibri"/>
                          <a:sym typeface="Calibri"/>
                        </a:rPr>
                        <a:t>P.E :</a:t>
                      </a:r>
                      <a:r>
                        <a:rPr b="0" lang="en-GB" sz="1000" u="none" cap="none" strike="noStrike">
                          <a:solidFill>
                            <a:schemeClr val="dk1"/>
                          </a:solidFill>
                          <a:latin typeface="Calibri"/>
                          <a:ea typeface="Calibri"/>
                          <a:cs typeface="Calibri"/>
                          <a:sym typeface="Calibri"/>
                        </a:rPr>
                        <a:t> Mr Bennett</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Combine different movements with ease and fluency.</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Confidently and safely use a range of large and small apparatus indoors and outside, alone and in a group. .Develop overall body-strength, balance, co-ordination and agility.</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Further develop and refine a range of ball skills including: throwing, catching, kicking, passing, batting, and aiming.</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Develop confidence, competence, precision and accuracy when engaging in activities that involve a ball. Develop the foundations of a handwriting style which is fast, accurate and efficient.</a:t>
                      </a:r>
                      <a:endParaRPr/>
                    </a:p>
                    <a:p>
                      <a:pPr indent="0" lvl="0" marL="0" marR="0" rtl="0" algn="just">
                        <a:lnSpc>
                          <a:spcPct val="100000"/>
                        </a:lnSpc>
                        <a:spcBef>
                          <a:spcPts val="0"/>
                        </a:spcBef>
                        <a:spcAft>
                          <a:spcPts val="0"/>
                        </a:spcAft>
                        <a:buClr>
                          <a:srgbClr val="000000"/>
                        </a:buClr>
                        <a:buSzPts val="1000"/>
                        <a:buFont typeface="Arial"/>
                        <a:buNone/>
                      </a:pPr>
                      <a:r>
                        <a:t/>
                      </a:r>
                      <a:endParaRPr b="0" sz="1000" u="none" cap="none" strike="noStrike">
                        <a:solidFill>
                          <a:schemeClr val="dk1"/>
                        </a:solidFill>
                        <a:latin typeface="Calibri"/>
                        <a:ea typeface="Calibri"/>
                        <a:cs typeface="Calibri"/>
                        <a:sym typeface="Calibri"/>
                      </a:endParaRPr>
                    </a:p>
                  </a:txBody>
                  <a:tcPr marT="91425" marB="91425" marR="91425" marL="91425"/>
                </a:tc>
                <a:tc>
                  <a:txBody>
                    <a:bodyPr/>
                    <a:lstStyle/>
                    <a:p>
                      <a:pPr indent="0" lvl="0" marL="0" marR="0" rtl="0" algn="just">
                        <a:lnSpc>
                          <a:spcPct val="100000"/>
                        </a:lnSpc>
                        <a:spcBef>
                          <a:spcPts val="0"/>
                        </a:spcBef>
                        <a:spcAft>
                          <a:spcPts val="0"/>
                        </a:spcAft>
                        <a:buClr>
                          <a:srgbClr val="000000"/>
                        </a:buClr>
                        <a:buSzPts val="1000"/>
                        <a:buFont typeface="Arial"/>
                        <a:buNone/>
                      </a:pPr>
                      <a:r>
                        <a:rPr lang="en-GB" sz="1000" u="sng" cap="none" strike="noStrike">
                          <a:solidFill>
                            <a:schemeClr val="dk1"/>
                          </a:solidFill>
                          <a:latin typeface="Calibri"/>
                          <a:ea typeface="Calibri"/>
                          <a:cs typeface="Calibri"/>
                          <a:sym typeface="Calibri"/>
                        </a:rPr>
                        <a:t> T</a:t>
                      </a:r>
                      <a:r>
                        <a:rPr b="1" lang="en-GB" sz="1000" u="sng" cap="none" strike="noStrike">
                          <a:solidFill>
                            <a:schemeClr val="dk1"/>
                          </a:solidFill>
                          <a:latin typeface="Calibri"/>
                          <a:ea typeface="Calibri"/>
                          <a:cs typeface="Calibri"/>
                          <a:sym typeface="Calibri"/>
                        </a:rPr>
                        <a:t>opic books. </a:t>
                      </a:r>
                      <a:endParaRPr/>
                    </a:p>
                    <a:p>
                      <a:pPr indent="0" lvl="0" marL="0" marR="0" rtl="0" algn="just">
                        <a:lnSpc>
                          <a:spcPct val="100000"/>
                        </a:lnSpc>
                        <a:spcBef>
                          <a:spcPts val="0"/>
                        </a:spcBef>
                        <a:spcAft>
                          <a:spcPts val="0"/>
                        </a:spcAft>
                        <a:buClr>
                          <a:srgbClr val="000000"/>
                        </a:buClr>
                        <a:buSzPts val="1000"/>
                        <a:buFont typeface="Arial"/>
                        <a:buNone/>
                      </a:pPr>
                      <a:r>
                        <a:rPr b="1" lang="en-GB" sz="1000" u="sng" cap="none" strike="noStrike">
                          <a:solidFill>
                            <a:schemeClr val="dk1"/>
                          </a:solidFill>
                          <a:latin typeface="Calibri"/>
                          <a:ea typeface="Calibri"/>
                          <a:cs typeface="Calibri"/>
                          <a:sym typeface="Calibri"/>
                        </a:rPr>
                        <a:t> </a:t>
                      </a:r>
                      <a:endParaRPr b="1" sz="1000" u="sng" cap="none" strike="noStrike">
                        <a:solidFill>
                          <a:schemeClr val="dk1"/>
                        </a:solidFill>
                        <a:latin typeface="Calibri"/>
                        <a:ea typeface="Calibri"/>
                        <a:cs typeface="Calibri"/>
                        <a:sym typeface="Calibri"/>
                      </a:endParaRPr>
                    </a:p>
                  </a:txBody>
                  <a:tcPr marT="91425" marB="91425" marR="91425" marL="91425"/>
                </a:tc>
              </a:tr>
              <a:tr h="1909050">
                <a:tc>
                  <a:txBody>
                    <a:bodyPr/>
                    <a:lstStyle/>
                    <a:p>
                      <a:pPr indent="0" lvl="0" marL="0" marR="0" rtl="0" algn="just">
                        <a:lnSpc>
                          <a:spcPct val="100000"/>
                        </a:lnSpc>
                        <a:spcBef>
                          <a:spcPts val="0"/>
                        </a:spcBef>
                        <a:spcAft>
                          <a:spcPts val="0"/>
                        </a:spcAft>
                        <a:buClr>
                          <a:srgbClr val="000000"/>
                        </a:buClr>
                        <a:buSzPts val="1000"/>
                        <a:buFont typeface="Arial"/>
                        <a:buNone/>
                      </a:pPr>
                      <a:r>
                        <a:rPr b="1" lang="en-GB" sz="1000" u="sng" cap="none" strike="noStrike">
                          <a:solidFill>
                            <a:schemeClr val="dk1"/>
                          </a:solidFill>
                          <a:latin typeface="Calibri"/>
                          <a:ea typeface="Calibri"/>
                          <a:cs typeface="Calibri"/>
                          <a:sym typeface="Calibri"/>
                        </a:rPr>
                        <a:t>Mathamatics:</a:t>
                      </a:r>
                      <a:endParaRPr/>
                    </a:p>
                    <a:p>
                      <a:pPr indent="0" lvl="0" marL="0" marR="0" rtl="0" algn="l">
                        <a:lnSpc>
                          <a:spcPct val="100000"/>
                        </a:lnSpc>
                        <a:spcBef>
                          <a:spcPts val="0"/>
                        </a:spcBef>
                        <a:spcAft>
                          <a:spcPts val="0"/>
                        </a:spcAft>
                        <a:buNone/>
                      </a:pPr>
                      <a:r>
                        <a:rPr b="0" i="0" lang="en-GB" sz="900" u="none" cap="none" strike="noStrike">
                          <a:solidFill>
                            <a:srgbClr val="000000"/>
                          </a:solidFill>
                          <a:latin typeface="Calibri"/>
                          <a:ea typeface="Calibri"/>
                          <a:cs typeface="Calibri"/>
                          <a:sym typeface="Calibri"/>
                        </a:rPr>
                        <a:t>Link the number symbol (numeral) with its cardinal number value.</a:t>
                      </a:r>
                      <a:endParaRPr/>
                    </a:p>
                    <a:p>
                      <a:pPr indent="0" lvl="0" marL="0" marR="0" rtl="0" algn="l">
                        <a:lnSpc>
                          <a:spcPct val="100000"/>
                        </a:lnSpc>
                        <a:spcBef>
                          <a:spcPts val="0"/>
                        </a:spcBef>
                        <a:spcAft>
                          <a:spcPts val="0"/>
                        </a:spcAft>
                        <a:buNone/>
                      </a:pPr>
                      <a:r>
                        <a:rPr b="0" i="0" lang="en-GB" sz="900" u="none" cap="none" strike="noStrike">
                          <a:solidFill>
                            <a:srgbClr val="000000"/>
                          </a:solidFill>
                          <a:latin typeface="Calibri"/>
                          <a:ea typeface="Calibri"/>
                          <a:cs typeface="Calibri"/>
                          <a:sym typeface="Calibri"/>
                        </a:rPr>
                        <a:t>Count beyond ten.</a:t>
                      </a:r>
                      <a:endParaRPr/>
                    </a:p>
                    <a:p>
                      <a:pPr indent="0" lvl="0" marL="0" marR="0" rtl="0" algn="l">
                        <a:lnSpc>
                          <a:spcPct val="100000"/>
                        </a:lnSpc>
                        <a:spcBef>
                          <a:spcPts val="0"/>
                        </a:spcBef>
                        <a:spcAft>
                          <a:spcPts val="0"/>
                        </a:spcAft>
                        <a:buNone/>
                      </a:pPr>
                      <a:r>
                        <a:rPr b="0" i="0" lang="en-GB" sz="900" u="none" cap="none" strike="noStrike">
                          <a:solidFill>
                            <a:srgbClr val="000000"/>
                          </a:solidFill>
                          <a:latin typeface="Calibri"/>
                          <a:ea typeface="Calibri"/>
                          <a:cs typeface="Calibri"/>
                          <a:sym typeface="Calibri"/>
                        </a:rPr>
                        <a:t>Compare numbers. Understand the ‘one more than/one less than’ relationship between consecutive numbers.</a:t>
                      </a:r>
                      <a:endParaRPr/>
                    </a:p>
                    <a:p>
                      <a:pPr indent="0" lvl="0" marL="0" marR="0" rtl="0" algn="l">
                        <a:lnSpc>
                          <a:spcPct val="100000"/>
                        </a:lnSpc>
                        <a:spcBef>
                          <a:spcPts val="0"/>
                        </a:spcBef>
                        <a:spcAft>
                          <a:spcPts val="0"/>
                        </a:spcAft>
                        <a:buNone/>
                      </a:pPr>
                      <a:r>
                        <a:rPr b="0" i="0" lang="en-GB" sz="900" u="none" cap="none" strike="noStrike">
                          <a:solidFill>
                            <a:srgbClr val="000000"/>
                          </a:solidFill>
                          <a:latin typeface="Calibri"/>
                          <a:ea typeface="Calibri"/>
                          <a:cs typeface="Calibri"/>
                          <a:sym typeface="Calibri"/>
                        </a:rPr>
                        <a:t>Explore the composition of numbers to 10.</a:t>
                      </a:r>
                      <a:endParaRPr/>
                    </a:p>
                    <a:p>
                      <a:pPr indent="0" lvl="0" marL="0" marR="0" rtl="0" algn="l">
                        <a:lnSpc>
                          <a:spcPct val="100000"/>
                        </a:lnSpc>
                        <a:spcBef>
                          <a:spcPts val="0"/>
                        </a:spcBef>
                        <a:spcAft>
                          <a:spcPts val="0"/>
                        </a:spcAft>
                        <a:buNone/>
                      </a:pPr>
                      <a:r>
                        <a:rPr b="0" i="0" lang="en-GB" sz="900" u="none" cap="none" strike="noStrike">
                          <a:solidFill>
                            <a:srgbClr val="000000"/>
                          </a:solidFill>
                          <a:latin typeface="Calibri"/>
                          <a:ea typeface="Calibri"/>
                          <a:cs typeface="Calibri"/>
                          <a:sym typeface="Calibri"/>
                        </a:rPr>
                        <a:t> Automatically recall number bonds for numbers 0–10.</a:t>
                      </a:r>
                      <a:endParaRPr/>
                    </a:p>
                    <a:p>
                      <a:pPr indent="0" lvl="0" marL="0" marR="0" rtl="0" algn="just">
                        <a:lnSpc>
                          <a:spcPct val="100000"/>
                        </a:lnSpc>
                        <a:spcBef>
                          <a:spcPts val="0"/>
                        </a:spcBef>
                        <a:spcAft>
                          <a:spcPts val="0"/>
                        </a:spcAft>
                        <a:buClr>
                          <a:srgbClr val="000000"/>
                        </a:buClr>
                        <a:buSzPts val="900"/>
                        <a:buFont typeface="Arial"/>
                        <a:buNone/>
                      </a:pPr>
                      <a:r>
                        <a:rPr b="0" i="0" lang="en-GB" sz="900" u="none" cap="none" strike="noStrike">
                          <a:solidFill>
                            <a:srgbClr val="000000"/>
                          </a:solidFill>
                          <a:latin typeface="Calibri"/>
                          <a:ea typeface="Calibri"/>
                          <a:cs typeface="Calibri"/>
                          <a:sym typeface="Calibri"/>
                        </a:rPr>
                        <a:t>Compare length, weight and capacity. We will also be experimenting with a variety of ways</a:t>
                      </a:r>
                      <a:r>
                        <a:rPr b="0" i="0" lang="en-GB" sz="900" u="none" cap="none" strike="noStrike">
                          <a:solidFill>
                            <a:srgbClr val="000000"/>
                          </a:solidFill>
                          <a:latin typeface="Calibri"/>
                          <a:ea typeface="Calibri"/>
                          <a:cs typeface="Calibri"/>
                          <a:sym typeface="Calibri"/>
                        </a:rPr>
                        <a:t> to weigh objects and ways to investigate capacity. </a:t>
                      </a:r>
                      <a:endParaRPr b="1" sz="900" u="sng" cap="none" strike="noStrike">
                        <a:solidFill>
                          <a:schemeClr val="dk1"/>
                        </a:solidFill>
                        <a:latin typeface="Calibri"/>
                        <a:ea typeface="Calibri"/>
                        <a:cs typeface="Calibri"/>
                        <a:sym typeface="Calibri"/>
                      </a:endParaRPr>
                    </a:p>
                  </a:txBody>
                  <a:tcPr marT="91425" marB="91425" marR="91425" marL="91425"/>
                </a:tc>
                <a:tc>
                  <a:txBody>
                    <a:bodyPr/>
                    <a:lstStyle/>
                    <a:p>
                      <a:pPr indent="0" lvl="0" marL="0" marR="0" rtl="0" algn="ctr">
                        <a:lnSpc>
                          <a:spcPct val="100000"/>
                        </a:lnSpc>
                        <a:spcBef>
                          <a:spcPts val="0"/>
                        </a:spcBef>
                        <a:spcAft>
                          <a:spcPts val="0"/>
                        </a:spcAft>
                        <a:buClr>
                          <a:srgbClr val="000000"/>
                        </a:buClr>
                        <a:buSzPts val="1200"/>
                        <a:buFont typeface="Arial"/>
                        <a:buNone/>
                      </a:pPr>
                      <a:r>
                        <a:rPr b="1" lang="en-GB" sz="1200" u="none" cap="none" strike="noStrike">
                          <a:solidFill>
                            <a:schemeClr val="dk1"/>
                          </a:solidFill>
                          <a:latin typeface="Calibri"/>
                          <a:ea typeface="Calibri"/>
                          <a:cs typeface="Calibri"/>
                          <a:sym typeface="Calibri"/>
                        </a:rPr>
                        <a:t>Year Reception</a:t>
                      </a:r>
                      <a:endParaRPr b="1" sz="1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rPr b="1" lang="en-GB" sz="1200" u="none" cap="none" strike="noStrike">
                          <a:solidFill>
                            <a:schemeClr val="dk1"/>
                          </a:solidFill>
                          <a:latin typeface="Calibri"/>
                          <a:ea typeface="Calibri"/>
                          <a:cs typeface="Calibri"/>
                          <a:sym typeface="Calibri"/>
                        </a:rPr>
                        <a:t>Learning Overview</a:t>
                      </a:r>
                      <a:endParaRPr b="1" sz="12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200"/>
                        <a:buFont typeface="Arial"/>
                        <a:buNone/>
                      </a:pPr>
                      <a:r>
                        <a:rPr b="1" lang="en-GB" sz="1200" u="none" cap="none" strike="noStrike">
                          <a:solidFill>
                            <a:schemeClr val="dk1"/>
                          </a:solidFill>
                          <a:latin typeface="Calibri"/>
                          <a:ea typeface="Calibri"/>
                          <a:cs typeface="Calibri"/>
                          <a:sym typeface="Calibri"/>
                        </a:rPr>
                        <a:t>Spring term</a:t>
                      </a:r>
                      <a:endParaRPr b="1" sz="1200" u="none" cap="none" strike="noStrike">
                        <a:solidFill>
                          <a:schemeClr val="dk1"/>
                        </a:solidFill>
                        <a:latin typeface="Calibri"/>
                        <a:ea typeface="Calibri"/>
                        <a:cs typeface="Calibri"/>
                        <a:sym typeface="Calibri"/>
                      </a:endParaRPr>
                    </a:p>
                  </a:txBody>
                  <a:tcPr marT="91425" marB="91425" marR="91425" marL="91425"/>
                </a:tc>
                <a:tc>
                  <a:txBody>
                    <a:bodyPr/>
                    <a:lstStyle/>
                    <a:p>
                      <a:pPr indent="0" lvl="0" marL="0" marR="0" rtl="0" algn="just">
                        <a:lnSpc>
                          <a:spcPct val="100000"/>
                        </a:lnSpc>
                        <a:spcBef>
                          <a:spcPts val="0"/>
                        </a:spcBef>
                        <a:spcAft>
                          <a:spcPts val="0"/>
                        </a:spcAft>
                        <a:buClr>
                          <a:srgbClr val="000000"/>
                        </a:buClr>
                        <a:buSzPts val="1000"/>
                        <a:buFont typeface="Arial"/>
                        <a:buNone/>
                      </a:pPr>
                      <a:r>
                        <a:rPr b="1" lang="en-GB" sz="1000" u="sng" cap="none" strike="noStrike">
                          <a:solidFill>
                            <a:schemeClr val="dk1"/>
                          </a:solidFill>
                          <a:latin typeface="Calibri"/>
                          <a:ea typeface="Calibri"/>
                          <a:cs typeface="Calibri"/>
                          <a:sym typeface="Calibri"/>
                        </a:rPr>
                        <a:t>Understanding the World</a:t>
                      </a:r>
                      <a:endParaRPr b="1" sz="1000" u="sng"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Recognise some similarities and differences between life in this country and life in other countries.</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Explore the natural world around them.</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Describe what they see, hear and feel whilst outside.</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Recognise some environments that are different to the one in which they live.</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 Understand the effect of changing seasons on the natural world around them.</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Looking at our Environment and small ways we can make a difference.</a:t>
                      </a:r>
                      <a:r>
                        <a:rPr b="0" i="0" lang="en-GB" sz="8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Sharing where we live on the class Do Jo and discussing similarities and Differences. </a:t>
                      </a:r>
                      <a:endParaRPr/>
                    </a:p>
                    <a:p>
                      <a:pPr indent="0" lvl="0" marL="0" marR="0" rtl="0" algn="l">
                        <a:lnSpc>
                          <a:spcPct val="100000"/>
                        </a:lnSpc>
                        <a:spcBef>
                          <a:spcPts val="0"/>
                        </a:spcBef>
                        <a:spcAft>
                          <a:spcPts val="0"/>
                        </a:spcAft>
                        <a:buNone/>
                      </a:pPr>
                      <a:r>
                        <a:rPr b="0" i="0" lang="en-GB" sz="800" u="none" cap="none" strike="noStrike">
                          <a:solidFill>
                            <a:srgbClr val="000000"/>
                          </a:solidFill>
                          <a:latin typeface="Calibri"/>
                          <a:ea typeface="Calibri"/>
                          <a:cs typeface="Calibri"/>
                          <a:sym typeface="Calibri"/>
                        </a:rPr>
                        <a:t>Looking at materials. </a:t>
                      </a:r>
                      <a:endParaRPr sz="800" u="none" cap="none" strike="noStrike">
                        <a:solidFill>
                          <a:schemeClr val="dk1"/>
                        </a:solidFill>
                        <a:latin typeface="Calibri"/>
                        <a:ea typeface="Calibri"/>
                        <a:cs typeface="Calibri"/>
                        <a:sym typeface="Calibri"/>
                      </a:endParaRPr>
                    </a:p>
                  </a:txBody>
                  <a:tcPr marT="91425" marB="91425" marR="91425" marL="91425"/>
                </a:tc>
              </a:tr>
              <a:tr h="1900125">
                <a:tc>
                  <a:txBody>
                    <a:bodyPr/>
                    <a:lstStyle/>
                    <a:p>
                      <a:pPr indent="0" lvl="0" marL="0" marR="0" rtl="0" algn="l">
                        <a:lnSpc>
                          <a:spcPct val="100000"/>
                        </a:lnSpc>
                        <a:spcBef>
                          <a:spcPts val="0"/>
                        </a:spcBef>
                        <a:spcAft>
                          <a:spcPts val="0"/>
                        </a:spcAft>
                        <a:buNone/>
                      </a:pPr>
                      <a:r>
                        <a:rPr b="1" lang="en-GB" sz="900" u="sng" cap="none" strike="noStrike">
                          <a:solidFill>
                            <a:schemeClr val="dk1"/>
                          </a:solidFill>
                          <a:latin typeface="Calibri"/>
                          <a:ea typeface="Calibri"/>
                          <a:cs typeface="Calibri"/>
                          <a:sym typeface="Calibri"/>
                        </a:rPr>
                        <a:t>Communication and Language</a:t>
                      </a:r>
                      <a:r>
                        <a:rPr b="1" lang="en-GB" sz="900" u="sng" cap="none" strike="noStrike">
                          <a:solidFill>
                            <a:schemeClr val="dk1"/>
                          </a:solidFill>
                          <a:latin typeface="Calibri"/>
                          <a:ea typeface="Calibri"/>
                          <a:cs typeface="Calibri"/>
                          <a:sym typeface="Calibri"/>
                        </a:rPr>
                        <a:t> </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Learn new vocabulary.</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Use new vocabulary through the day.</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Ask questions to find out more and to check they understand what has been said to them.</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Articulate their ideas and thoughts in well-formed sentences.</a:t>
                      </a:r>
                      <a:endParaRPr/>
                    </a:p>
                    <a:p>
                      <a:pPr indent="0" lvl="0" marL="0" marR="0" rtl="0" algn="l">
                        <a:lnSpc>
                          <a:spcPct val="100000"/>
                        </a:lnSpc>
                        <a:spcBef>
                          <a:spcPts val="0"/>
                        </a:spcBef>
                        <a:spcAft>
                          <a:spcPts val="0"/>
                        </a:spcAft>
                        <a:buClr>
                          <a:srgbClr val="000000"/>
                        </a:buClr>
                        <a:buSzPts val="700"/>
                        <a:buFont typeface="Arial"/>
                        <a:buNone/>
                      </a:pPr>
                      <a:r>
                        <a:rPr b="0" i="0" lang="en-GB" sz="700" u="none" cap="none" strike="noStrike">
                          <a:solidFill>
                            <a:srgbClr val="000000"/>
                          </a:solidFill>
                          <a:latin typeface="Calibri"/>
                          <a:ea typeface="Calibri"/>
                          <a:cs typeface="Calibri"/>
                          <a:sym typeface="Calibri"/>
                        </a:rPr>
                        <a:t>Engage in non-fiction books.</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Engage in story times.</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Listen to and talk about stories to build familiarity and understanding.</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Retell the story, once they have developed a deep familiarity with the text; some as exact repetition and some in their own words.</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Use new vocabulary in different contexts.</a:t>
                      </a:r>
                      <a:endParaRPr/>
                    </a:p>
                    <a:p>
                      <a:pPr indent="0" lvl="0" marL="0" marR="0" rtl="0" algn="l">
                        <a:lnSpc>
                          <a:spcPct val="100000"/>
                        </a:lnSpc>
                        <a:spcBef>
                          <a:spcPts val="0"/>
                        </a:spcBef>
                        <a:spcAft>
                          <a:spcPts val="0"/>
                        </a:spcAft>
                        <a:buNone/>
                      </a:pPr>
                      <a:r>
                        <a:t/>
                      </a:r>
                      <a:endParaRPr b="1" sz="700" u="sng"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None/>
                      </a:pPr>
                      <a:r>
                        <a:rPr b="1" lang="en-GB" sz="700" u="sng" cap="none" strike="noStrike">
                          <a:solidFill>
                            <a:schemeClr val="dk1"/>
                          </a:solidFill>
                          <a:latin typeface="Calibri"/>
                          <a:ea typeface="Calibri"/>
                          <a:cs typeface="Calibri"/>
                          <a:sym typeface="Calibri"/>
                        </a:rPr>
                        <a:t>Spanish:</a:t>
                      </a:r>
                      <a:r>
                        <a:rPr b="1" lang="en-GB" sz="700" u="sng" cap="none" strike="noStrike">
                          <a:solidFill>
                            <a:schemeClr val="dk1"/>
                          </a:solidFill>
                          <a:latin typeface="Calibri"/>
                          <a:ea typeface="Calibri"/>
                          <a:cs typeface="Calibri"/>
                          <a:sym typeface="Calibri"/>
                        </a:rPr>
                        <a:t> In class</a:t>
                      </a:r>
                      <a:endParaRPr b="0" i="0" sz="800" u="none" cap="none" strike="noStrike">
                        <a:solidFill>
                          <a:srgbClr val="000000"/>
                        </a:solidFill>
                        <a:latin typeface="Calibri"/>
                        <a:ea typeface="Calibri"/>
                        <a:cs typeface="Calibri"/>
                        <a:sym typeface="Calibri"/>
                      </a:endParaRPr>
                    </a:p>
                    <a:p>
                      <a:pPr indent="0" lvl="0" marL="0" marR="25400" rtl="0" algn="just">
                        <a:lnSpc>
                          <a:spcPct val="115000"/>
                        </a:lnSpc>
                        <a:spcBef>
                          <a:spcPts val="200"/>
                        </a:spcBef>
                        <a:spcAft>
                          <a:spcPts val="0"/>
                        </a:spcAft>
                        <a:buClr>
                          <a:srgbClr val="000000"/>
                        </a:buClr>
                        <a:buSzPts val="700"/>
                        <a:buFont typeface="Arial"/>
                        <a:buNone/>
                      </a:pPr>
                      <a:r>
                        <a:t/>
                      </a:r>
                      <a:endParaRPr sz="700" u="none" cap="none" strike="noStrike">
                        <a:solidFill>
                          <a:schemeClr val="dk1"/>
                        </a:solidFill>
                        <a:latin typeface="Calibri"/>
                        <a:ea typeface="Calibri"/>
                        <a:cs typeface="Calibri"/>
                        <a:sym typeface="Calibri"/>
                      </a:endParaRPr>
                    </a:p>
                  </a:txBody>
                  <a:tcPr marT="91425" marB="91425" marR="91425" marL="91425"/>
                </a:tc>
                <a:tc>
                  <a:txBody>
                    <a:bodyPr/>
                    <a:lstStyle/>
                    <a:p>
                      <a:pPr indent="0" lvl="0" marL="0" marR="0" rtl="0" algn="just">
                        <a:lnSpc>
                          <a:spcPct val="100000"/>
                        </a:lnSpc>
                        <a:spcBef>
                          <a:spcPts val="0"/>
                        </a:spcBef>
                        <a:spcAft>
                          <a:spcPts val="0"/>
                        </a:spcAft>
                        <a:buClr>
                          <a:srgbClr val="000000"/>
                        </a:buClr>
                        <a:buSzPts val="1000"/>
                        <a:buFont typeface="Arial"/>
                        <a:buNone/>
                      </a:pPr>
                      <a:r>
                        <a:rPr b="1" lang="en-GB" sz="1000" u="sng" cap="none" strike="noStrike">
                          <a:solidFill>
                            <a:schemeClr val="dk1"/>
                          </a:solidFill>
                          <a:latin typeface="Calibri"/>
                          <a:ea typeface="Calibri"/>
                          <a:cs typeface="Calibri"/>
                          <a:sym typeface="Calibri"/>
                        </a:rPr>
                        <a:t> Expressive Arts and Design</a:t>
                      </a:r>
                      <a:endParaRPr/>
                    </a:p>
                    <a:p>
                      <a:pPr indent="0" lvl="0" marL="0" marR="0" rtl="0" algn="just">
                        <a:lnSpc>
                          <a:spcPct val="100000"/>
                        </a:lnSpc>
                        <a:spcBef>
                          <a:spcPts val="0"/>
                        </a:spcBef>
                        <a:spcAft>
                          <a:spcPts val="0"/>
                        </a:spcAft>
                        <a:buClr>
                          <a:srgbClr val="000000"/>
                        </a:buClr>
                        <a:buSzPts val="800"/>
                        <a:buFont typeface="Arial"/>
                        <a:buNone/>
                      </a:pPr>
                      <a:r>
                        <a:rPr b="0" lang="en-GB" sz="800" u="none" cap="none" strike="noStrike">
                          <a:solidFill>
                            <a:schemeClr val="dk1"/>
                          </a:solidFill>
                          <a:latin typeface="Calibri"/>
                          <a:ea typeface="Calibri"/>
                          <a:cs typeface="Calibri"/>
                          <a:sym typeface="Calibri"/>
                        </a:rPr>
                        <a:t>Sing in a group or on their own, increasing</a:t>
                      </a:r>
                      <a:r>
                        <a:rPr b="0" lang="en-GB" sz="800" u="none" cap="none" strike="noStrike">
                          <a:solidFill>
                            <a:schemeClr val="dk1"/>
                          </a:solidFill>
                          <a:latin typeface="Calibri"/>
                          <a:ea typeface="Calibri"/>
                          <a:cs typeface="Calibri"/>
                          <a:sym typeface="Calibri"/>
                        </a:rPr>
                        <a:t> matching the pitch and following the melody. </a:t>
                      </a:r>
                      <a:endParaRPr/>
                    </a:p>
                    <a:p>
                      <a:pPr indent="0" lvl="0" marL="0" marR="0" rtl="0" algn="just">
                        <a:lnSpc>
                          <a:spcPct val="100000"/>
                        </a:lnSpc>
                        <a:spcBef>
                          <a:spcPts val="0"/>
                        </a:spcBef>
                        <a:spcAft>
                          <a:spcPts val="0"/>
                        </a:spcAft>
                        <a:buClr>
                          <a:srgbClr val="000000"/>
                        </a:buClr>
                        <a:buSzPts val="800"/>
                        <a:buFont typeface="Arial"/>
                        <a:buNone/>
                      </a:pPr>
                      <a:r>
                        <a:rPr b="0" lang="en-GB" sz="800" u="none" cap="none" strike="noStrike">
                          <a:solidFill>
                            <a:schemeClr val="dk1"/>
                          </a:solidFill>
                          <a:latin typeface="Calibri"/>
                          <a:ea typeface="Calibri"/>
                          <a:cs typeface="Calibri"/>
                          <a:sym typeface="Calibri"/>
                        </a:rPr>
                        <a:t>Develop pretend storylines in their play. </a:t>
                      </a:r>
                      <a:endParaRPr/>
                    </a:p>
                    <a:p>
                      <a:pPr indent="0" lvl="0" marL="0" marR="0" rtl="0" algn="just">
                        <a:lnSpc>
                          <a:spcPct val="100000"/>
                        </a:lnSpc>
                        <a:spcBef>
                          <a:spcPts val="0"/>
                        </a:spcBef>
                        <a:spcAft>
                          <a:spcPts val="0"/>
                        </a:spcAft>
                        <a:buClr>
                          <a:srgbClr val="000000"/>
                        </a:buClr>
                        <a:buSzPts val="800"/>
                        <a:buFont typeface="Arial"/>
                        <a:buNone/>
                      </a:pPr>
                      <a:r>
                        <a:rPr b="0" lang="en-GB" sz="800" u="none" cap="none" strike="noStrike">
                          <a:solidFill>
                            <a:schemeClr val="dk1"/>
                          </a:solidFill>
                          <a:latin typeface="Calibri"/>
                          <a:ea typeface="Calibri"/>
                          <a:cs typeface="Calibri"/>
                          <a:sym typeface="Calibri"/>
                        </a:rPr>
                        <a:t>Explore and engage in music making and dance. </a:t>
                      </a:r>
                      <a:endParaRPr/>
                    </a:p>
                    <a:p>
                      <a:pPr indent="0" lvl="0" marL="0" marR="0" rtl="0" algn="just">
                        <a:lnSpc>
                          <a:spcPct val="100000"/>
                        </a:lnSpc>
                        <a:spcBef>
                          <a:spcPts val="0"/>
                        </a:spcBef>
                        <a:spcAft>
                          <a:spcPts val="0"/>
                        </a:spcAft>
                        <a:buClr>
                          <a:srgbClr val="000000"/>
                        </a:buClr>
                        <a:buSzPts val="700"/>
                        <a:buFont typeface="Arial"/>
                        <a:buNone/>
                      </a:pPr>
                      <a:r>
                        <a:rPr b="1" lang="en-GB" sz="700" u="sng" cap="none" strike="noStrike">
                          <a:solidFill>
                            <a:schemeClr val="dk1"/>
                          </a:solidFill>
                          <a:latin typeface="Calibri"/>
                          <a:ea typeface="Calibri"/>
                          <a:cs typeface="Calibri"/>
                          <a:sym typeface="Calibri"/>
                        </a:rPr>
                        <a:t> </a:t>
                      </a:r>
                      <a:endParaRPr/>
                    </a:p>
                    <a:p>
                      <a:pPr indent="0" lvl="0" marL="0" marR="0" rtl="0" algn="just">
                        <a:lnSpc>
                          <a:spcPct val="100000"/>
                        </a:lnSpc>
                        <a:spcBef>
                          <a:spcPts val="0"/>
                        </a:spcBef>
                        <a:spcAft>
                          <a:spcPts val="0"/>
                        </a:spcAft>
                        <a:buClr>
                          <a:srgbClr val="000000"/>
                        </a:buClr>
                        <a:buSzPts val="700"/>
                        <a:buFont typeface="Arial"/>
                        <a:buNone/>
                      </a:pPr>
                      <a:r>
                        <a:t/>
                      </a:r>
                      <a:endParaRPr b="1" sz="700" u="sng"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700"/>
                        <a:buFont typeface="Arial"/>
                        <a:buNone/>
                      </a:pPr>
                      <a:r>
                        <a:t/>
                      </a:r>
                      <a:endParaRPr b="1" sz="700" u="sng"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700"/>
                        <a:buFont typeface="Arial"/>
                        <a:buNone/>
                      </a:pPr>
                      <a:r>
                        <a:rPr b="1" lang="en-GB" sz="700" u="sng" cap="none" strike="noStrike">
                          <a:solidFill>
                            <a:schemeClr val="dk1"/>
                          </a:solidFill>
                          <a:latin typeface="Calibri"/>
                          <a:ea typeface="Calibri"/>
                          <a:cs typeface="Calibri"/>
                          <a:sym typeface="Calibri"/>
                        </a:rPr>
                        <a:t>Music:</a:t>
                      </a:r>
                      <a:r>
                        <a:rPr b="1" lang="en-GB" sz="700" u="sng" cap="none" strike="noStrike">
                          <a:solidFill>
                            <a:schemeClr val="dk1"/>
                          </a:solidFill>
                          <a:latin typeface="Calibri"/>
                          <a:ea typeface="Calibri"/>
                          <a:cs typeface="Calibri"/>
                          <a:sym typeface="Calibri"/>
                        </a:rPr>
                        <a:t> </a:t>
                      </a:r>
                      <a:r>
                        <a:rPr lang="en-GB" sz="800" u="none" cap="none" strike="noStrike">
                          <a:solidFill>
                            <a:schemeClr val="dk1"/>
                          </a:solidFill>
                          <a:highlight>
                            <a:schemeClr val="lt1"/>
                          </a:highlight>
                          <a:latin typeface="Calibri"/>
                          <a:ea typeface="Calibri"/>
                          <a:cs typeface="Calibri"/>
                          <a:sym typeface="Calibri"/>
                        </a:rPr>
                        <a:t>Will be with Mr. D.’Auvergne</a:t>
                      </a:r>
                      <a:endParaRPr/>
                    </a:p>
                    <a:p>
                      <a:pPr indent="0" lvl="0" marL="0" marR="0" rtl="0" algn="just">
                        <a:lnSpc>
                          <a:spcPct val="100000"/>
                        </a:lnSpc>
                        <a:spcBef>
                          <a:spcPts val="0"/>
                        </a:spcBef>
                        <a:spcAft>
                          <a:spcPts val="0"/>
                        </a:spcAft>
                        <a:buClr>
                          <a:srgbClr val="000000"/>
                        </a:buClr>
                        <a:buSzPts val="800"/>
                        <a:buFont typeface="Arial"/>
                        <a:buNone/>
                      </a:pPr>
                      <a:r>
                        <a:t/>
                      </a:r>
                      <a:endParaRPr b="0" sz="800" u="none" cap="none" strike="noStrike">
                        <a:solidFill>
                          <a:schemeClr val="dk1"/>
                        </a:solidFill>
                        <a:latin typeface="Calibri"/>
                        <a:ea typeface="Calibri"/>
                        <a:cs typeface="Calibri"/>
                        <a:sym typeface="Calibri"/>
                      </a:endParaRPr>
                    </a:p>
                  </a:txBody>
                  <a:tcPr marT="91425" marB="91425" marR="91425" marL="91425"/>
                </a:tc>
                <a:tc>
                  <a:txBody>
                    <a:bodyPr/>
                    <a:lstStyle/>
                    <a:p>
                      <a:pPr indent="0" lvl="0" marL="0" marR="0" rtl="0" algn="just">
                        <a:lnSpc>
                          <a:spcPct val="100000"/>
                        </a:lnSpc>
                        <a:spcBef>
                          <a:spcPts val="0"/>
                        </a:spcBef>
                        <a:spcAft>
                          <a:spcPts val="0"/>
                        </a:spcAft>
                        <a:buClr>
                          <a:srgbClr val="000000"/>
                        </a:buClr>
                        <a:buSzPts val="1000"/>
                        <a:buFont typeface="Arial"/>
                        <a:buNone/>
                      </a:pPr>
                      <a:r>
                        <a:rPr b="1" lang="en-GB" sz="1000" u="sng" cap="none" strike="noStrike">
                          <a:solidFill>
                            <a:schemeClr val="dk1"/>
                          </a:solidFill>
                          <a:latin typeface="Calibri"/>
                          <a:ea typeface="Calibri"/>
                          <a:cs typeface="Calibri"/>
                          <a:sym typeface="Calibri"/>
                        </a:rPr>
                        <a:t>Religious Education:</a:t>
                      </a:r>
                      <a:endParaRPr b="1" sz="1000" u="sng" cap="none" strike="noStrike">
                        <a:solidFill>
                          <a:schemeClr val="dk1"/>
                        </a:solidFill>
                        <a:latin typeface="Calibri"/>
                        <a:ea typeface="Calibri"/>
                        <a:cs typeface="Calibri"/>
                        <a:sym typeface="Calibri"/>
                      </a:endParaRPr>
                    </a:p>
                    <a:p>
                      <a:pPr indent="0" lvl="0" marL="0" marR="0" rtl="0" algn="just">
                        <a:lnSpc>
                          <a:spcPct val="100000"/>
                        </a:lnSpc>
                        <a:spcBef>
                          <a:spcPts val="125"/>
                        </a:spcBef>
                        <a:spcAft>
                          <a:spcPts val="0"/>
                        </a:spcAft>
                        <a:buClr>
                          <a:schemeClr val="dk1"/>
                        </a:buClr>
                        <a:buSzPts val="1100"/>
                        <a:buFont typeface="Arial"/>
                        <a:buNone/>
                      </a:pPr>
                      <a:r>
                        <a:rPr lang="en-GB" sz="700" u="none" cap="none" strike="noStrike">
                          <a:solidFill>
                            <a:schemeClr val="dk1"/>
                          </a:solidFill>
                          <a:latin typeface="Calibri"/>
                          <a:ea typeface="Calibri"/>
                          <a:cs typeface="Calibri"/>
                          <a:sym typeface="Calibri"/>
                        </a:rPr>
                        <a:t> </a:t>
                      </a:r>
                      <a:r>
                        <a:rPr lang="en-GB" sz="800" u="none" cap="none" strike="noStrike">
                          <a:solidFill>
                            <a:schemeClr val="dk1"/>
                          </a:solidFill>
                          <a:latin typeface="Calibri"/>
                          <a:ea typeface="Calibri"/>
                          <a:cs typeface="Calibri"/>
                          <a:sym typeface="Calibri"/>
                        </a:rPr>
                        <a:t>Our Catholic Social Teaching value is Solidarity and Peace.  The Big Question.  Who does jesus show love to? </a:t>
                      </a:r>
                      <a:endParaRPr/>
                    </a:p>
                    <a:p>
                      <a:pPr indent="0" lvl="0" marL="0" marR="0" rtl="0" algn="just">
                        <a:lnSpc>
                          <a:spcPct val="100000"/>
                        </a:lnSpc>
                        <a:spcBef>
                          <a:spcPts val="125"/>
                        </a:spcBef>
                        <a:spcAft>
                          <a:spcPts val="0"/>
                        </a:spcAft>
                        <a:buClr>
                          <a:schemeClr val="dk1"/>
                        </a:buClr>
                        <a:buSzPts val="1100"/>
                        <a:buFont typeface="Arial"/>
                        <a:buNone/>
                      </a:pPr>
                      <a:r>
                        <a:rPr lang="en-GB" sz="800" u="none" cap="none" strike="noStrike">
                          <a:solidFill>
                            <a:schemeClr val="dk1"/>
                          </a:solidFill>
                          <a:highlight>
                            <a:srgbClr val="FFFFFF"/>
                          </a:highlight>
                          <a:latin typeface="Calibri"/>
                          <a:ea typeface="Calibri"/>
                          <a:cs typeface="Calibri"/>
                          <a:sym typeface="Calibri"/>
                        </a:rPr>
                        <a:t>Collective Worship daily. Learning the Lord’s Prayer, Glory Be and Hail Mary. Morning, Lunch time and Home</a:t>
                      </a:r>
                      <a:r>
                        <a:rPr lang="en-GB" sz="800" u="none" cap="none" strike="noStrike">
                          <a:solidFill>
                            <a:schemeClr val="dk1"/>
                          </a:solidFill>
                          <a:highlight>
                            <a:srgbClr val="FFFFFF"/>
                          </a:highlight>
                          <a:latin typeface="Calibri"/>
                          <a:ea typeface="Calibri"/>
                          <a:cs typeface="Calibri"/>
                          <a:sym typeface="Calibri"/>
                        </a:rPr>
                        <a:t> time prayers</a:t>
                      </a:r>
                      <a:endParaRPr/>
                    </a:p>
                    <a:p>
                      <a:pPr indent="0" lvl="0" marL="0" marR="0" rtl="0" algn="just">
                        <a:lnSpc>
                          <a:spcPct val="100000"/>
                        </a:lnSpc>
                        <a:spcBef>
                          <a:spcPts val="125"/>
                        </a:spcBef>
                        <a:spcAft>
                          <a:spcPts val="0"/>
                        </a:spcAft>
                        <a:buClr>
                          <a:schemeClr val="dk1"/>
                        </a:buClr>
                        <a:buSzPts val="1100"/>
                        <a:buFont typeface="Arial"/>
                        <a:buNone/>
                      </a:pPr>
                      <a:r>
                        <a:rPr lang="en-GB" sz="800" u="none" cap="none" strike="noStrike">
                          <a:solidFill>
                            <a:schemeClr val="dk1"/>
                          </a:solidFill>
                          <a:highlight>
                            <a:srgbClr val="FFFFFF"/>
                          </a:highlight>
                          <a:latin typeface="Calibri"/>
                          <a:ea typeface="Calibri"/>
                          <a:cs typeface="Calibri"/>
                          <a:sym typeface="Calibri"/>
                        </a:rPr>
                        <a:t>Catholic social teaching, Solidarity and Peace. </a:t>
                      </a:r>
                      <a:endParaRPr/>
                    </a:p>
                    <a:p>
                      <a:pPr indent="0" lvl="0" marL="0" marR="0" rtl="0" algn="just">
                        <a:lnSpc>
                          <a:spcPct val="100000"/>
                        </a:lnSpc>
                        <a:spcBef>
                          <a:spcPts val="125"/>
                        </a:spcBef>
                        <a:spcAft>
                          <a:spcPts val="0"/>
                        </a:spcAft>
                        <a:buClr>
                          <a:schemeClr val="dk1"/>
                        </a:buClr>
                        <a:buSzPts val="1100"/>
                        <a:buFont typeface="Arial"/>
                        <a:buNone/>
                      </a:pPr>
                      <a:r>
                        <a:rPr lang="en-GB" sz="800" u="none" cap="none" strike="noStrike">
                          <a:solidFill>
                            <a:schemeClr val="dk1"/>
                          </a:solidFill>
                          <a:highlight>
                            <a:srgbClr val="FFFFFF"/>
                          </a:highlight>
                          <a:latin typeface="Calibri"/>
                          <a:ea typeface="Calibri"/>
                          <a:cs typeface="Calibri"/>
                          <a:sym typeface="Calibri"/>
                        </a:rPr>
                        <a:t>Topic in RE. Spring 1. Galiee to Jerusalem.</a:t>
                      </a:r>
                      <a:endParaRPr/>
                    </a:p>
                    <a:p>
                      <a:pPr indent="0" lvl="0" marL="0" marR="0" rtl="0" algn="just">
                        <a:lnSpc>
                          <a:spcPct val="100000"/>
                        </a:lnSpc>
                        <a:spcBef>
                          <a:spcPts val="125"/>
                        </a:spcBef>
                        <a:spcAft>
                          <a:spcPts val="0"/>
                        </a:spcAft>
                        <a:buClr>
                          <a:schemeClr val="dk1"/>
                        </a:buClr>
                        <a:buSzPts val="1100"/>
                        <a:buFont typeface="Arial"/>
                        <a:buNone/>
                      </a:pPr>
                      <a:r>
                        <a:rPr lang="en-GB" sz="800" u="none" cap="none" strike="noStrike">
                          <a:solidFill>
                            <a:schemeClr val="dk1"/>
                          </a:solidFill>
                          <a:highlight>
                            <a:srgbClr val="FFFFFF"/>
                          </a:highlight>
                          <a:latin typeface="Calibri"/>
                          <a:ea typeface="Calibri"/>
                          <a:cs typeface="Calibri"/>
                          <a:sym typeface="Calibri"/>
                        </a:rPr>
                        <a:t>Spring 2: Desert to Garden </a:t>
                      </a:r>
                      <a:endParaRPr sz="800" u="none" cap="none" strike="noStrike">
                        <a:solidFill>
                          <a:schemeClr val="dk1"/>
                        </a:solidFill>
                        <a:highlight>
                          <a:srgbClr val="FFFFFF"/>
                        </a:highlight>
                        <a:latin typeface="Calibri"/>
                        <a:ea typeface="Calibri"/>
                        <a:cs typeface="Calibri"/>
                        <a:sym typeface="Calibri"/>
                      </a:endParaRPr>
                    </a:p>
                  </a:txBody>
                  <a:tcPr marT="91425" marB="91425" marR="91425" marL="91425"/>
                </a:tc>
              </a:tr>
            </a:tbl>
          </a:graphicData>
        </a:graphic>
      </p:graphicFrame>
      <p:sp>
        <p:nvSpPr>
          <p:cNvPr id="63" name="Google Shape;63;p2"/>
          <p:cNvSpPr txBox="1"/>
          <p:nvPr/>
        </p:nvSpPr>
        <p:spPr>
          <a:xfrm>
            <a:off x="2978744" y="2324456"/>
            <a:ext cx="3037496" cy="116955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Read simple phrases and sentences made up of words with known letter–sound correspondences and, where necessary, a few exception words.</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Re-read these books to build up their confidence in word reading, their fluency and their understanding and enjoyment.</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 Form lower-case and capital letters correctly.</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 Spell words by identifying the sounds and then writing the sound with letter/s.</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 Write short sentences with words with known sound-letter correspondences using a capital letter and full stop.</a:t>
            </a:r>
            <a:endParaRPr/>
          </a:p>
          <a:p>
            <a:pPr indent="0" lvl="0" marL="0" marR="0" rtl="0" algn="l">
              <a:lnSpc>
                <a:spcPct val="100000"/>
              </a:lnSpc>
              <a:spcBef>
                <a:spcPts val="0"/>
              </a:spcBef>
              <a:spcAft>
                <a:spcPts val="0"/>
              </a:spcAft>
              <a:buNone/>
            </a:pPr>
            <a:r>
              <a:rPr b="0" i="0" lang="en-GB" sz="700" u="none" cap="none" strike="noStrike">
                <a:solidFill>
                  <a:srgbClr val="000000"/>
                </a:solidFill>
                <a:latin typeface="Calibri"/>
                <a:ea typeface="Calibri"/>
                <a:cs typeface="Calibri"/>
                <a:sym typeface="Calibri"/>
              </a:rPr>
              <a:t> Re-read what they have written to check that it makes sense.</a:t>
            </a:r>
            <a:endParaRPr b="0" i="0" sz="700" u="sng" cap="none" strike="noStrike">
              <a:solidFill>
                <a:srgbClr val="000000"/>
              </a:solidFill>
              <a:latin typeface="Calibri"/>
              <a:ea typeface="Calibri"/>
              <a:cs typeface="Calibri"/>
              <a:sym typeface="Calibri"/>
            </a:endParaRPr>
          </a:p>
        </p:txBody>
      </p:sp>
      <p:pic>
        <p:nvPicPr>
          <p:cNvPr descr="The Smeds and the Smoos: Julia ..." id="64" name="Google Shape;64;p2"/>
          <p:cNvPicPr preferRelativeResize="0"/>
          <p:nvPr/>
        </p:nvPicPr>
        <p:blipFill rotWithShape="1">
          <a:blip r:embed="rId3">
            <a:alphaModFix/>
          </a:blip>
          <a:srcRect b="0" l="0" r="0" t="0"/>
          <a:stretch/>
        </p:blipFill>
        <p:spPr>
          <a:xfrm>
            <a:off x="6112054" y="171259"/>
            <a:ext cx="629685" cy="587196"/>
          </a:xfrm>
          <a:prstGeom prst="rect">
            <a:avLst/>
          </a:prstGeom>
          <a:noFill/>
          <a:ln>
            <a:noFill/>
          </a:ln>
        </p:spPr>
      </p:pic>
      <p:pic>
        <p:nvPicPr>
          <p:cNvPr descr="Town, Axel Scheffler Julia Donaldson ..." id="65" name="Google Shape;65;p2"/>
          <p:cNvPicPr preferRelativeResize="0"/>
          <p:nvPr/>
        </p:nvPicPr>
        <p:blipFill rotWithShape="1">
          <a:blip r:embed="rId4">
            <a:alphaModFix/>
          </a:blip>
          <a:srcRect b="0" l="0" r="0" t="0"/>
          <a:stretch/>
        </p:blipFill>
        <p:spPr>
          <a:xfrm>
            <a:off x="8419530" y="832578"/>
            <a:ext cx="590292" cy="666709"/>
          </a:xfrm>
          <a:prstGeom prst="rect">
            <a:avLst/>
          </a:prstGeom>
          <a:noFill/>
          <a:ln>
            <a:noFill/>
          </a:ln>
        </p:spPr>
      </p:pic>
      <p:pic>
        <p:nvPicPr>
          <p:cNvPr descr="The Three Little Pigs : Book for kids: Bedtime Fantasy Stories Children  Picture Fairy Tale Ages 4-8 by Roger M. Fred | Goodreads" id="66" name="Google Shape;66;p2"/>
          <p:cNvPicPr preferRelativeResize="0"/>
          <p:nvPr/>
        </p:nvPicPr>
        <p:blipFill rotWithShape="1">
          <a:blip r:embed="rId5">
            <a:alphaModFix/>
          </a:blip>
          <a:srcRect b="0" l="0" r="0" t="0"/>
          <a:stretch/>
        </p:blipFill>
        <p:spPr>
          <a:xfrm>
            <a:off x="8318777" y="235054"/>
            <a:ext cx="662333" cy="587196"/>
          </a:xfrm>
          <a:prstGeom prst="rect">
            <a:avLst/>
          </a:prstGeom>
          <a:noFill/>
          <a:ln>
            <a:noFill/>
          </a:ln>
        </p:spPr>
      </p:pic>
      <p:pic>
        <p:nvPicPr>
          <p:cNvPr descr="PM Turquoise: Little Red Riding Hood (PM Traditional Tales and Plays)  Levels 17, 18 x 6" id="67" name="Google Shape;67;p2"/>
          <p:cNvPicPr preferRelativeResize="0"/>
          <p:nvPr/>
        </p:nvPicPr>
        <p:blipFill rotWithShape="1">
          <a:blip r:embed="rId6">
            <a:alphaModFix/>
          </a:blip>
          <a:srcRect b="0" l="0" r="0" t="0"/>
          <a:stretch/>
        </p:blipFill>
        <p:spPr>
          <a:xfrm>
            <a:off x="6124963" y="825365"/>
            <a:ext cx="595934" cy="721125"/>
          </a:xfrm>
          <a:prstGeom prst="rect">
            <a:avLst/>
          </a:prstGeom>
          <a:noFill/>
          <a:ln>
            <a:noFill/>
          </a:ln>
        </p:spPr>
      </p:pic>
      <p:pic>
        <p:nvPicPr>
          <p:cNvPr descr="https://pictures.abebooks.com/inventory/md/md32358055121.jpg" id="68" name="Google Shape;68;p2"/>
          <p:cNvPicPr preferRelativeResize="0"/>
          <p:nvPr/>
        </p:nvPicPr>
        <p:blipFill rotWithShape="1">
          <a:blip r:embed="rId7">
            <a:alphaModFix/>
          </a:blip>
          <a:srcRect b="0" l="0" r="0" t="0"/>
          <a:stretch/>
        </p:blipFill>
        <p:spPr>
          <a:xfrm>
            <a:off x="7671742" y="905052"/>
            <a:ext cx="662016" cy="594235"/>
          </a:xfrm>
          <a:prstGeom prst="rect">
            <a:avLst/>
          </a:prstGeom>
          <a:noFill/>
          <a:ln>
            <a:noFill/>
          </a:ln>
        </p:spPr>
      </p:pic>
      <p:pic>
        <p:nvPicPr>
          <p:cNvPr descr="https://pictures.abebooks.com/isbn/9781407174198-uk.jpg" id="69" name="Google Shape;69;p2"/>
          <p:cNvPicPr preferRelativeResize="0"/>
          <p:nvPr/>
        </p:nvPicPr>
        <p:blipFill rotWithShape="1">
          <a:blip r:embed="rId8">
            <a:alphaModFix/>
          </a:blip>
          <a:srcRect b="0" l="0" r="0" t="0"/>
          <a:stretch/>
        </p:blipFill>
        <p:spPr>
          <a:xfrm>
            <a:off x="7641632" y="235054"/>
            <a:ext cx="692126" cy="555134"/>
          </a:xfrm>
          <a:prstGeom prst="rect">
            <a:avLst/>
          </a:prstGeom>
          <a:noFill/>
          <a:ln>
            <a:noFill/>
          </a:ln>
        </p:spPr>
      </p:pic>
      <p:pic>
        <p:nvPicPr>
          <p:cNvPr descr="https://pictures.abebooks.com/isbn/9780230017931-uk.jpg" id="70" name="Google Shape;70;p2"/>
          <p:cNvPicPr preferRelativeResize="0"/>
          <p:nvPr/>
        </p:nvPicPr>
        <p:blipFill rotWithShape="1">
          <a:blip r:embed="rId9">
            <a:alphaModFix/>
          </a:blip>
          <a:srcRect b="0" l="0" r="0" t="0"/>
          <a:stretch/>
        </p:blipFill>
        <p:spPr>
          <a:xfrm>
            <a:off x="6792938" y="905052"/>
            <a:ext cx="743821" cy="715576"/>
          </a:xfrm>
          <a:prstGeom prst="rect">
            <a:avLst/>
          </a:prstGeom>
          <a:noFill/>
          <a:ln>
            <a:noFill/>
          </a:ln>
        </p:spPr>
      </p:pic>
      <p:pic>
        <p:nvPicPr>
          <p:cNvPr descr="Goldilocks and the Three Bears" id="71" name="Google Shape;71;p2"/>
          <p:cNvPicPr preferRelativeResize="0"/>
          <p:nvPr/>
        </p:nvPicPr>
        <p:blipFill rotWithShape="1">
          <a:blip r:embed="rId10">
            <a:alphaModFix/>
          </a:blip>
          <a:srcRect b="0" l="0" r="0" t="0"/>
          <a:stretch/>
        </p:blipFill>
        <p:spPr>
          <a:xfrm>
            <a:off x="6848278" y="173335"/>
            <a:ext cx="762521" cy="659243"/>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Maria Charles</dc:creator>
</cp:coreProperties>
</file>