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4" roundtripDataSignature="AMtx7mi18sCvQyWx8MY/WIaQ7ktAmrcN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facts.net/italy-facts/"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299150" y="176125"/>
            <a:ext cx="85233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Use the following websites to research the different class saints:</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Answer the following questions </a:t>
            </a:r>
            <a:r>
              <a:rPr b="1" i="0" lang="en" sz="1800" u="sng" cap="none" strike="noStrike">
                <a:solidFill>
                  <a:schemeClr val="dk2"/>
                </a:solidFill>
                <a:latin typeface="Arial"/>
                <a:ea typeface="Arial"/>
                <a:cs typeface="Arial"/>
                <a:sym typeface="Arial"/>
              </a:rPr>
              <a:t>in your own words</a:t>
            </a:r>
            <a:r>
              <a:rPr b="0" i="0" lang="en" sz="1800" u="none" cap="none" strike="noStrike">
                <a:solidFill>
                  <a:schemeClr val="dk2"/>
                </a:solidFill>
                <a:latin typeface="Arial"/>
                <a:ea typeface="Arial"/>
                <a:cs typeface="Arial"/>
                <a:sym typeface="Arial"/>
              </a:rPr>
              <a:t>.</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Date of birth:</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Date of death:</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Day of remembrance:</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What is he the saint of:</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BRIEF</a:t>
            </a:r>
            <a:r>
              <a:rPr b="0" i="0" lang="en" sz="1800" u="none" cap="none" strike="noStrike">
                <a:solidFill>
                  <a:schemeClr val="dk2"/>
                </a:solidFill>
                <a:latin typeface="Arial"/>
                <a:ea typeface="Arial"/>
                <a:cs typeface="Arial"/>
                <a:sym typeface="Arial"/>
              </a:rPr>
              <a:t> story of their life:</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Fun fact:</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Include a picture of the saint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as well.</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5" name="Google Shape;55;p1"/>
          <p:cNvPicPr preferRelativeResize="0"/>
          <p:nvPr/>
        </p:nvPicPr>
        <p:blipFill rotWithShape="1">
          <a:blip r:embed="rId3">
            <a:alphaModFix/>
          </a:blip>
          <a:srcRect b="0" l="0" r="0" t="0"/>
          <a:stretch/>
        </p:blipFill>
        <p:spPr>
          <a:xfrm>
            <a:off x="3434600" y="1933925"/>
            <a:ext cx="5761876" cy="3209575"/>
          </a:xfrm>
          <a:prstGeom prst="rect">
            <a:avLst/>
          </a:prstGeom>
          <a:noFill/>
          <a:ln cap="flat" cmpd="sng" w="9525">
            <a:solidFill>
              <a:srgbClr val="FF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nvSpPr>
        <p:spPr>
          <a:xfrm>
            <a:off x="141050" y="124750"/>
            <a:ext cx="3000000" cy="73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birth: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275 AD</a:t>
            </a:r>
            <a:endParaRPr b="0" i="0" sz="1800" u="none" cap="none" strike="noStrike">
              <a:solidFill>
                <a:srgbClr val="000000"/>
              </a:solidFill>
              <a:latin typeface="Arial"/>
              <a:ea typeface="Arial"/>
              <a:cs typeface="Arial"/>
              <a:sym typeface="Arial"/>
            </a:endParaRPr>
          </a:p>
        </p:txBody>
      </p:sp>
      <p:sp>
        <p:nvSpPr>
          <p:cNvPr id="61" name="Google Shape;61;p2"/>
          <p:cNvSpPr txBox="1"/>
          <p:nvPr/>
        </p:nvSpPr>
        <p:spPr>
          <a:xfrm>
            <a:off x="141050" y="21996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Day of remembrance:</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23rd April</a:t>
            </a:r>
            <a:endParaRPr b="0" i="0" sz="1800" u="none" cap="none" strike="noStrike">
              <a:solidFill>
                <a:srgbClr val="000000"/>
              </a:solidFill>
              <a:latin typeface="Arial"/>
              <a:ea typeface="Arial"/>
              <a:cs typeface="Arial"/>
              <a:sym typeface="Arial"/>
            </a:endParaRPr>
          </a:p>
        </p:txBody>
      </p:sp>
      <p:sp>
        <p:nvSpPr>
          <p:cNvPr id="62" name="Google Shape;62;p2"/>
          <p:cNvSpPr txBox="1"/>
          <p:nvPr/>
        </p:nvSpPr>
        <p:spPr>
          <a:xfrm>
            <a:off x="141050" y="11214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death: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23rd April 303 AD</a:t>
            </a:r>
            <a:endParaRPr b="0" i="0" sz="1800" u="none" cap="none" strike="noStrike">
              <a:solidFill>
                <a:srgbClr val="000000"/>
              </a:solidFill>
              <a:latin typeface="Arial"/>
              <a:ea typeface="Arial"/>
              <a:cs typeface="Arial"/>
              <a:sym typeface="Arial"/>
            </a:endParaRPr>
          </a:p>
        </p:txBody>
      </p:sp>
      <p:sp>
        <p:nvSpPr>
          <p:cNvPr id="63" name="Google Shape;63;p2"/>
          <p:cNvSpPr txBox="1"/>
          <p:nvPr/>
        </p:nvSpPr>
        <p:spPr>
          <a:xfrm>
            <a:off x="141050" y="3111900"/>
            <a:ext cx="3000000" cy="1508075"/>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What is he the saint of:</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He is the patron saint of knights, soldiers, scouts, fencers and archers.</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64" name="Google Shape;64;p2"/>
          <p:cNvSpPr txBox="1"/>
          <p:nvPr/>
        </p:nvSpPr>
        <p:spPr>
          <a:xfrm>
            <a:off x="6045175" y="124750"/>
            <a:ext cx="3000000" cy="2123628"/>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BRIEF</a:t>
            </a:r>
            <a:r>
              <a:rPr b="0" i="0" lang="en" sz="1800" u="none" cap="none" strike="noStrike">
                <a:solidFill>
                  <a:schemeClr val="dk2"/>
                </a:solidFill>
                <a:latin typeface="Arial"/>
                <a:ea typeface="Arial"/>
                <a:cs typeface="Arial"/>
                <a:sym typeface="Arial"/>
              </a:rPr>
              <a:t> story of their life:</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George was a Roman soldier and was tortured and decapitated under the Diocletian's persecution in 303 AD for being a Christian.</a:t>
            </a:r>
            <a:endParaRPr b="0" i="0" sz="1800" u="none" cap="none" strike="noStrike">
              <a:solidFill>
                <a:schemeClr val="dk2"/>
              </a:solidFill>
              <a:latin typeface="Arial"/>
              <a:ea typeface="Arial"/>
              <a:cs typeface="Arial"/>
              <a:sym typeface="Arial"/>
            </a:endParaRPr>
          </a:p>
        </p:txBody>
      </p:sp>
      <p:sp>
        <p:nvSpPr>
          <p:cNvPr id="65" name="Google Shape;65;p2"/>
          <p:cNvSpPr txBox="1"/>
          <p:nvPr/>
        </p:nvSpPr>
        <p:spPr>
          <a:xfrm>
            <a:off x="6045175" y="2199600"/>
            <a:ext cx="3000000" cy="2400627"/>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Fun fact:</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People believe St George had nine lives as he was crushed between two spiked wheels and boiled in molten lead, but neither of them managed to kill him.</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6" name="Google Shape;66;p2"/>
          <p:cNvPicPr preferRelativeResize="0"/>
          <p:nvPr/>
        </p:nvPicPr>
        <p:blipFill rotWithShape="1">
          <a:blip r:embed="rId3">
            <a:alphaModFix/>
          </a:blip>
          <a:srcRect b="0" l="0" r="0" t="0"/>
          <a:stretch/>
        </p:blipFill>
        <p:spPr>
          <a:xfrm>
            <a:off x="3283413" y="1798488"/>
            <a:ext cx="2619375" cy="1743075"/>
          </a:xfrm>
          <a:prstGeom prst="rect">
            <a:avLst/>
          </a:prstGeom>
          <a:noFill/>
          <a:ln>
            <a:noFill/>
          </a:ln>
        </p:spPr>
      </p:pic>
      <p:sp>
        <p:nvSpPr>
          <p:cNvPr id="67" name="Google Shape;67;p2"/>
          <p:cNvSpPr txBox="1"/>
          <p:nvPr/>
        </p:nvSpPr>
        <p:spPr>
          <a:xfrm>
            <a:off x="3557072" y="124750"/>
            <a:ext cx="202985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St. George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nvSpPr>
        <p:spPr>
          <a:xfrm>
            <a:off x="141050" y="124750"/>
            <a:ext cx="3093986"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birth: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02124"/>
                </a:solidFill>
                <a:highlight>
                  <a:srgbClr val="FFFFFF"/>
                </a:highlight>
                <a:latin typeface="Arial"/>
                <a:ea typeface="Arial"/>
                <a:cs typeface="Arial"/>
                <a:sym typeface="Arial"/>
              </a:rPr>
              <a:t>15 March 270 AD</a:t>
            </a:r>
            <a:endParaRPr b="0" i="0" sz="1800" u="none" cap="none" strike="noStrike">
              <a:solidFill>
                <a:srgbClr val="000000"/>
              </a:solidFill>
              <a:latin typeface="Arial"/>
              <a:ea typeface="Arial"/>
              <a:cs typeface="Arial"/>
              <a:sym typeface="Arial"/>
            </a:endParaRPr>
          </a:p>
        </p:txBody>
      </p:sp>
      <p:sp>
        <p:nvSpPr>
          <p:cNvPr id="73" name="Google Shape;73;p3"/>
          <p:cNvSpPr txBox="1"/>
          <p:nvPr/>
        </p:nvSpPr>
        <p:spPr>
          <a:xfrm>
            <a:off x="141050" y="2054725"/>
            <a:ext cx="3093986"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Day of remembrance:</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December the 6th</a:t>
            </a:r>
            <a:endParaRPr b="0" i="0" sz="1800" u="none" cap="none" strike="noStrike">
              <a:solidFill>
                <a:srgbClr val="000000"/>
              </a:solidFill>
              <a:latin typeface="Arial"/>
              <a:ea typeface="Arial"/>
              <a:cs typeface="Arial"/>
              <a:sym typeface="Arial"/>
            </a:endParaRPr>
          </a:p>
        </p:txBody>
      </p:sp>
      <p:sp>
        <p:nvSpPr>
          <p:cNvPr id="74" name="Google Shape;74;p3"/>
          <p:cNvSpPr txBox="1"/>
          <p:nvPr/>
        </p:nvSpPr>
        <p:spPr>
          <a:xfrm>
            <a:off x="141050" y="1121400"/>
            <a:ext cx="3093986"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death: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02124"/>
                </a:solidFill>
                <a:highlight>
                  <a:srgbClr val="FFFFFF"/>
                </a:highlight>
                <a:latin typeface="Arial"/>
                <a:ea typeface="Arial"/>
                <a:cs typeface="Arial"/>
                <a:sym typeface="Arial"/>
              </a:rPr>
              <a:t>6 December 343 AD</a:t>
            </a:r>
            <a:endParaRPr b="0" i="0" sz="1800" u="none" cap="none" strike="noStrike">
              <a:solidFill>
                <a:srgbClr val="000000"/>
              </a:solidFill>
              <a:latin typeface="Arial"/>
              <a:ea typeface="Arial"/>
              <a:cs typeface="Arial"/>
              <a:sym typeface="Arial"/>
            </a:endParaRPr>
          </a:p>
        </p:txBody>
      </p:sp>
      <p:sp>
        <p:nvSpPr>
          <p:cNvPr id="75" name="Google Shape;75;p3"/>
          <p:cNvSpPr txBox="1"/>
          <p:nvPr/>
        </p:nvSpPr>
        <p:spPr>
          <a:xfrm>
            <a:off x="141050" y="2941850"/>
            <a:ext cx="3093986" cy="2215961"/>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What is he the saint of:</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dk2"/>
                </a:solidFill>
                <a:latin typeface="Arial"/>
                <a:ea typeface="Arial"/>
                <a:cs typeface="Arial"/>
                <a:sym typeface="Arial"/>
              </a:rPr>
              <a:t>St Nicholas is the patron saint of sailors,merchants,archers,repentant thieves,children,brewers, pawnbrokers and students.</a:t>
            </a:r>
            <a:endParaRPr b="0" i="0" sz="1400" u="none" cap="none" strike="noStrike">
              <a:solidFill>
                <a:srgbClr val="000000"/>
              </a:solidFill>
              <a:latin typeface="Arial"/>
              <a:ea typeface="Arial"/>
              <a:cs typeface="Arial"/>
              <a:sym typeface="Arial"/>
            </a:endParaRPr>
          </a:p>
        </p:txBody>
      </p:sp>
      <p:sp>
        <p:nvSpPr>
          <p:cNvPr id="76" name="Google Shape;76;p3"/>
          <p:cNvSpPr txBox="1"/>
          <p:nvPr/>
        </p:nvSpPr>
        <p:spPr>
          <a:xfrm>
            <a:off x="6045175" y="124750"/>
            <a:ext cx="3000000" cy="2400627"/>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BRIEF</a:t>
            </a:r>
            <a:r>
              <a:rPr b="0" i="0" lang="en" sz="1800" u="none" cap="none" strike="noStrike">
                <a:solidFill>
                  <a:schemeClr val="dk2"/>
                </a:solidFill>
                <a:latin typeface="Arial"/>
                <a:ea typeface="Arial"/>
                <a:cs typeface="Arial"/>
                <a:sym typeface="Arial"/>
              </a:rPr>
              <a:t> story of their life:</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Nicholas was a Christian bishop who helped the people in need. He was then transformed into the character known as Santa Clause.</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7" name="Google Shape;77;p3"/>
          <p:cNvSpPr txBox="1"/>
          <p:nvPr/>
        </p:nvSpPr>
        <p:spPr>
          <a:xfrm>
            <a:off x="6045175" y="2571750"/>
            <a:ext cx="3000000" cy="256221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FUN FACT:</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50"/>
              <a:buFont typeface="Arial"/>
              <a:buNone/>
            </a:pPr>
            <a:r>
              <a:rPr b="0" i="0" lang="en" sz="1950" u="none" cap="none" strike="noStrike">
                <a:solidFill>
                  <a:srgbClr val="1B1B1B"/>
                </a:solidFill>
                <a:highlight>
                  <a:srgbClr val="FFFFFF"/>
                </a:highlight>
                <a:latin typeface="Arial"/>
                <a:ea typeface="Arial"/>
                <a:cs typeface="Arial"/>
                <a:sym typeface="Arial"/>
              </a:rPr>
              <a:t>In the 11th century, sailors from the </a:t>
            </a:r>
            <a:r>
              <a:rPr b="0" i="0" lang="en" sz="1950" u="sng" cap="none" strike="noStrike">
                <a:solidFill>
                  <a:srgbClr val="DC1C1C"/>
                </a:solidFill>
                <a:highlight>
                  <a:srgbClr val="FFFFFF"/>
                </a:highlight>
                <a:latin typeface="Arial"/>
                <a:ea typeface="Arial"/>
                <a:cs typeface="Arial"/>
                <a:sym typeface="Arial"/>
                <a:hlinkClick r:id="rId3">
                  <a:extLst>
                    <a:ext uri="{A12FA001-AC4F-418D-AE19-62706E023703}">
                      <ahyp:hlinkClr val="tx"/>
                    </a:ext>
                  </a:extLst>
                </a:hlinkClick>
              </a:rPr>
              <a:t>Italian</a:t>
            </a:r>
            <a:r>
              <a:rPr b="0" i="0" lang="en" sz="1950" u="none" cap="none" strike="noStrike">
                <a:solidFill>
                  <a:srgbClr val="1B1B1B"/>
                </a:solidFill>
                <a:highlight>
                  <a:srgbClr val="FFFFFF"/>
                </a:highlight>
                <a:latin typeface="Arial"/>
                <a:ea typeface="Arial"/>
                <a:cs typeface="Arial"/>
                <a:sym typeface="Arial"/>
              </a:rPr>
              <a:t> cities of Venice and Bari stole the bones of St. Nicholas. In an act known as the “holy robbery”</a:t>
            </a:r>
            <a:r>
              <a:rPr b="0" i="0" lang="en" sz="1350" u="none" cap="none" strike="noStrike">
                <a:solidFill>
                  <a:srgbClr val="1B1B1B"/>
                </a:solidFill>
                <a:highlight>
                  <a:srgbClr val="FFFFFF"/>
                </a:highlight>
                <a:latin typeface="Arial"/>
                <a:ea typeface="Arial"/>
                <a:cs typeface="Arial"/>
                <a:sym typeface="Arial"/>
              </a:rPr>
              <a:t>.</a:t>
            </a:r>
            <a:endParaRPr b="0" i="0" sz="1800" u="none" cap="none" strike="noStrike">
              <a:solidFill>
                <a:schemeClr val="dk2"/>
              </a:solidFill>
              <a:latin typeface="Arial"/>
              <a:ea typeface="Arial"/>
              <a:cs typeface="Arial"/>
              <a:sym typeface="Arial"/>
            </a:endParaRPr>
          </a:p>
        </p:txBody>
      </p:sp>
      <p:pic>
        <p:nvPicPr>
          <p:cNvPr id="78" name="Google Shape;78;p3"/>
          <p:cNvPicPr preferRelativeResize="0"/>
          <p:nvPr/>
        </p:nvPicPr>
        <p:blipFill rotWithShape="1">
          <a:blip r:embed="rId4">
            <a:alphaModFix/>
          </a:blip>
          <a:srcRect b="0" l="0" r="0" t="0"/>
          <a:stretch/>
        </p:blipFill>
        <p:spPr>
          <a:xfrm>
            <a:off x="3574950" y="1431875"/>
            <a:ext cx="1866900" cy="2447925"/>
          </a:xfrm>
          <a:prstGeom prst="rect">
            <a:avLst/>
          </a:prstGeom>
          <a:noFill/>
          <a:ln>
            <a:noFill/>
          </a:ln>
        </p:spPr>
      </p:pic>
      <p:sp>
        <p:nvSpPr>
          <p:cNvPr id="79" name="Google Shape;79;p3"/>
          <p:cNvSpPr txBox="1"/>
          <p:nvPr/>
        </p:nvSpPr>
        <p:spPr>
          <a:xfrm>
            <a:off x="3387872" y="124750"/>
            <a:ext cx="22410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St. Nicholas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p:nvPr/>
        </p:nvSpPr>
        <p:spPr>
          <a:xfrm>
            <a:off x="3344425" y="1225225"/>
            <a:ext cx="2376000" cy="244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txBox="1"/>
          <p:nvPr/>
        </p:nvSpPr>
        <p:spPr>
          <a:xfrm>
            <a:off x="141050" y="12475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birth: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02124"/>
                </a:solidFill>
                <a:highlight>
                  <a:srgbClr val="FFFFFF"/>
                </a:highlight>
                <a:latin typeface="Arial"/>
                <a:ea typeface="Arial"/>
                <a:cs typeface="Arial"/>
                <a:sym typeface="Arial"/>
              </a:rPr>
              <a:t>26 August 1910</a:t>
            </a:r>
            <a:endParaRPr b="0" i="0" sz="1800" u="none" cap="none" strike="noStrike">
              <a:solidFill>
                <a:srgbClr val="000000"/>
              </a:solidFill>
              <a:latin typeface="Arial"/>
              <a:ea typeface="Arial"/>
              <a:cs typeface="Arial"/>
              <a:sym typeface="Arial"/>
            </a:endParaRPr>
          </a:p>
        </p:txBody>
      </p:sp>
      <p:sp>
        <p:nvSpPr>
          <p:cNvPr id="86" name="Google Shape;86;p4"/>
          <p:cNvSpPr txBox="1"/>
          <p:nvPr/>
        </p:nvSpPr>
        <p:spPr>
          <a:xfrm>
            <a:off x="141050" y="21996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Day of remembrance:</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5 September </a:t>
            </a:r>
            <a:endParaRPr b="0" i="0" sz="1800" u="none" cap="none" strike="noStrike">
              <a:solidFill>
                <a:srgbClr val="000000"/>
              </a:solidFill>
              <a:latin typeface="Arial"/>
              <a:ea typeface="Arial"/>
              <a:cs typeface="Arial"/>
              <a:sym typeface="Arial"/>
            </a:endParaRPr>
          </a:p>
        </p:txBody>
      </p:sp>
      <p:sp>
        <p:nvSpPr>
          <p:cNvPr id="87" name="Google Shape;87;p4"/>
          <p:cNvSpPr txBox="1"/>
          <p:nvPr/>
        </p:nvSpPr>
        <p:spPr>
          <a:xfrm>
            <a:off x="141050" y="11214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death: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02124"/>
                </a:solidFill>
                <a:highlight>
                  <a:srgbClr val="FFFFFF"/>
                </a:highlight>
                <a:latin typeface="Arial"/>
                <a:ea typeface="Arial"/>
                <a:cs typeface="Arial"/>
                <a:sym typeface="Arial"/>
              </a:rPr>
              <a:t>5 September 1997</a:t>
            </a:r>
            <a:endParaRPr b="0" i="0" sz="1800" u="none" cap="none" strike="noStrike">
              <a:solidFill>
                <a:srgbClr val="000000"/>
              </a:solidFill>
              <a:latin typeface="Arial"/>
              <a:ea typeface="Arial"/>
              <a:cs typeface="Arial"/>
              <a:sym typeface="Arial"/>
            </a:endParaRPr>
          </a:p>
        </p:txBody>
      </p:sp>
      <p:sp>
        <p:nvSpPr>
          <p:cNvPr id="88" name="Google Shape;88;p4"/>
          <p:cNvSpPr txBox="1"/>
          <p:nvPr/>
        </p:nvSpPr>
        <p:spPr>
          <a:xfrm>
            <a:off x="141050" y="3111900"/>
            <a:ext cx="3000000" cy="156963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What is she the saint of:</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World Youth Day, The Missionaries of Charities, and co patron saint of the Archdiocese of Calcutta.</a:t>
            </a:r>
            <a:endParaRPr b="0" i="0" sz="1400" u="none" cap="none" strike="noStrike">
              <a:solidFill>
                <a:srgbClr val="000000"/>
              </a:solidFill>
              <a:latin typeface="Arial"/>
              <a:ea typeface="Arial"/>
              <a:cs typeface="Arial"/>
              <a:sym typeface="Arial"/>
            </a:endParaRPr>
          </a:p>
        </p:txBody>
      </p:sp>
      <p:sp>
        <p:nvSpPr>
          <p:cNvPr id="89" name="Google Shape;89;p4"/>
          <p:cNvSpPr txBox="1"/>
          <p:nvPr/>
        </p:nvSpPr>
        <p:spPr>
          <a:xfrm>
            <a:off x="6045175" y="124750"/>
            <a:ext cx="3000000" cy="2954625"/>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BRIEF</a:t>
            </a:r>
            <a:r>
              <a:rPr b="0" i="0" lang="en" sz="1800" u="none" cap="none" strike="noStrike">
                <a:solidFill>
                  <a:schemeClr val="dk2"/>
                </a:solidFill>
                <a:latin typeface="Arial"/>
                <a:ea typeface="Arial"/>
                <a:cs typeface="Arial"/>
                <a:sym typeface="Arial"/>
              </a:rPr>
              <a:t> story of their life:</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Teresa was a nun who dedicated her life to serving the poor, sick, orphaned, and dying. </a:t>
            </a:r>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She started a group called the Missionaries of Charity to take care of people all over the world who needed love and help.</a:t>
            </a:r>
            <a:endParaRPr b="0" i="0" sz="1800" u="none" cap="none" strike="noStrike">
              <a:solidFill>
                <a:schemeClr val="dk2"/>
              </a:solidFill>
              <a:latin typeface="Arial"/>
              <a:ea typeface="Arial"/>
              <a:cs typeface="Arial"/>
              <a:sym typeface="Arial"/>
            </a:endParaRPr>
          </a:p>
        </p:txBody>
      </p:sp>
      <p:sp>
        <p:nvSpPr>
          <p:cNvPr id="90" name="Google Shape;90;p4"/>
          <p:cNvSpPr txBox="1"/>
          <p:nvPr/>
        </p:nvSpPr>
        <p:spPr>
          <a:xfrm>
            <a:off x="6045175" y="3123177"/>
            <a:ext cx="3000000" cy="156963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FUN FACT:</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Teresa was awarded the Nobel Peace Prize because she helped so many people. </a:t>
            </a:r>
            <a:endParaRPr b="0" i="0" sz="1800" u="none" cap="none" strike="noStrike">
              <a:solidFill>
                <a:schemeClr val="dk2"/>
              </a:solidFill>
              <a:latin typeface="Arial"/>
              <a:ea typeface="Arial"/>
              <a:cs typeface="Arial"/>
              <a:sym typeface="Arial"/>
            </a:endParaRPr>
          </a:p>
        </p:txBody>
      </p:sp>
      <p:pic>
        <p:nvPicPr>
          <p:cNvPr id="91" name="Google Shape;91;p4"/>
          <p:cNvPicPr preferRelativeResize="0"/>
          <p:nvPr/>
        </p:nvPicPr>
        <p:blipFill rotWithShape="1">
          <a:blip r:embed="rId3">
            <a:alphaModFix/>
          </a:blip>
          <a:srcRect b="0" l="0" r="0" t="0"/>
          <a:stretch/>
        </p:blipFill>
        <p:spPr>
          <a:xfrm>
            <a:off x="3537063" y="1299500"/>
            <a:ext cx="1990725" cy="2295525"/>
          </a:xfrm>
          <a:prstGeom prst="rect">
            <a:avLst/>
          </a:prstGeom>
          <a:noFill/>
          <a:ln>
            <a:noFill/>
          </a:ln>
        </p:spPr>
      </p:pic>
      <p:sp>
        <p:nvSpPr>
          <p:cNvPr id="92" name="Google Shape;92;p4"/>
          <p:cNvSpPr txBox="1"/>
          <p:nvPr/>
        </p:nvSpPr>
        <p:spPr>
          <a:xfrm>
            <a:off x="3557072" y="124750"/>
            <a:ext cx="2029856"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St. Teresa of Calcutta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5"/>
          <p:cNvSpPr/>
          <p:nvPr/>
        </p:nvSpPr>
        <p:spPr>
          <a:xfrm>
            <a:off x="3344425" y="1225225"/>
            <a:ext cx="2376000" cy="244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
          <p:cNvSpPr txBox="1"/>
          <p:nvPr/>
        </p:nvSpPr>
        <p:spPr>
          <a:xfrm>
            <a:off x="141050" y="12475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birth: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4 AD</a:t>
            </a:r>
            <a:endParaRPr b="0" i="0" sz="1800" u="none" cap="none" strike="noStrike">
              <a:solidFill>
                <a:srgbClr val="000000"/>
              </a:solidFill>
              <a:latin typeface="Arial"/>
              <a:ea typeface="Arial"/>
              <a:cs typeface="Arial"/>
              <a:sym typeface="Arial"/>
            </a:endParaRPr>
          </a:p>
        </p:txBody>
      </p:sp>
      <p:sp>
        <p:nvSpPr>
          <p:cNvPr id="99" name="Google Shape;99;p5"/>
          <p:cNvSpPr txBox="1"/>
          <p:nvPr/>
        </p:nvSpPr>
        <p:spPr>
          <a:xfrm>
            <a:off x="141050" y="21996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Day of remembrance:</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29 June</a:t>
            </a:r>
            <a:endParaRPr b="0" i="0" sz="1800" u="none" cap="none" strike="noStrike">
              <a:solidFill>
                <a:srgbClr val="000000"/>
              </a:solidFill>
              <a:latin typeface="Arial"/>
              <a:ea typeface="Arial"/>
              <a:cs typeface="Arial"/>
              <a:sym typeface="Arial"/>
            </a:endParaRPr>
          </a:p>
        </p:txBody>
      </p:sp>
      <p:sp>
        <p:nvSpPr>
          <p:cNvPr id="100" name="Google Shape;100;p5"/>
          <p:cNvSpPr txBox="1"/>
          <p:nvPr/>
        </p:nvSpPr>
        <p:spPr>
          <a:xfrm>
            <a:off x="141050" y="11214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death: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65 AD</a:t>
            </a:r>
            <a:endParaRPr b="0" i="0" sz="1800" u="none" cap="none" strike="noStrike">
              <a:solidFill>
                <a:srgbClr val="000000"/>
              </a:solidFill>
              <a:latin typeface="Arial"/>
              <a:ea typeface="Arial"/>
              <a:cs typeface="Arial"/>
              <a:sym typeface="Arial"/>
            </a:endParaRPr>
          </a:p>
        </p:txBody>
      </p:sp>
      <p:sp>
        <p:nvSpPr>
          <p:cNvPr id="101" name="Google Shape;101;p5"/>
          <p:cNvSpPr txBox="1"/>
          <p:nvPr/>
        </p:nvSpPr>
        <p:spPr>
          <a:xfrm>
            <a:off x="141050" y="3111900"/>
            <a:ext cx="3000000" cy="1015632"/>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What is he the saint of:</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Missionaries, theologians and evangelists.</a:t>
            </a:r>
            <a:endParaRPr b="0" i="0" sz="1800" u="none" cap="none" strike="noStrike">
              <a:solidFill>
                <a:schemeClr val="dk2"/>
              </a:solidFill>
              <a:latin typeface="Arial"/>
              <a:ea typeface="Arial"/>
              <a:cs typeface="Arial"/>
              <a:sym typeface="Arial"/>
            </a:endParaRPr>
          </a:p>
        </p:txBody>
      </p:sp>
      <p:sp>
        <p:nvSpPr>
          <p:cNvPr id="102" name="Google Shape;102;p5"/>
          <p:cNvSpPr txBox="1"/>
          <p:nvPr/>
        </p:nvSpPr>
        <p:spPr>
          <a:xfrm>
            <a:off x="6045175" y="124750"/>
            <a:ext cx="3000000" cy="2677626"/>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BRIEF story of their life:</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Paul tried to stop people from following Jesus, but saw a vision of Jesus and changed his mind. He then travelled far and wide, telling lots of people about Jesus and helping to start many churches.</a:t>
            </a:r>
            <a:endParaRPr b="0" i="0" sz="1800" u="none" cap="none" strike="noStrike">
              <a:solidFill>
                <a:schemeClr val="dk2"/>
              </a:solidFill>
              <a:latin typeface="Arial"/>
              <a:ea typeface="Arial"/>
              <a:cs typeface="Arial"/>
              <a:sym typeface="Arial"/>
            </a:endParaRPr>
          </a:p>
        </p:txBody>
      </p:sp>
      <p:sp>
        <p:nvSpPr>
          <p:cNvPr id="103" name="Google Shape;103;p5"/>
          <p:cNvSpPr txBox="1"/>
          <p:nvPr/>
        </p:nvSpPr>
        <p:spPr>
          <a:xfrm>
            <a:off x="6045175" y="3311168"/>
            <a:ext cx="3000000" cy="156963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FUN FACT:</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Paul wrote many letters supporting Jesus and Christians.  Many of these are now in the bible. </a:t>
            </a:r>
            <a:endParaRPr b="0" i="0" sz="1800" u="none" cap="none" strike="noStrike">
              <a:solidFill>
                <a:schemeClr val="dk2"/>
              </a:solidFill>
              <a:latin typeface="Arial"/>
              <a:ea typeface="Arial"/>
              <a:cs typeface="Arial"/>
              <a:sym typeface="Arial"/>
            </a:endParaRPr>
          </a:p>
        </p:txBody>
      </p:sp>
      <p:sp>
        <p:nvSpPr>
          <p:cNvPr id="104" name="Google Shape;104;p5"/>
          <p:cNvSpPr txBox="1"/>
          <p:nvPr/>
        </p:nvSpPr>
        <p:spPr>
          <a:xfrm>
            <a:off x="3387872" y="124750"/>
            <a:ext cx="22410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St. Paul</a:t>
            </a:r>
            <a:endParaRPr/>
          </a:p>
        </p:txBody>
      </p:sp>
      <p:pic>
        <p:nvPicPr>
          <p:cNvPr id="105" name="Google Shape;105;p5"/>
          <p:cNvPicPr preferRelativeResize="0"/>
          <p:nvPr/>
        </p:nvPicPr>
        <p:blipFill rotWithShape="1">
          <a:blip r:embed="rId3">
            <a:alphaModFix/>
          </a:blip>
          <a:srcRect b="0" l="0" r="0" t="0"/>
          <a:stretch/>
        </p:blipFill>
        <p:spPr>
          <a:xfrm>
            <a:off x="3342923" y="1238814"/>
            <a:ext cx="2459218" cy="24305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p:nvPr/>
        </p:nvSpPr>
        <p:spPr>
          <a:xfrm>
            <a:off x="3387872" y="1225224"/>
            <a:ext cx="2197608" cy="27794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
          <p:cNvSpPr txBox="1"/>
          <p:nvPr/>
        </p:nvSpPr>
        <p:spPr>
          <a:xfrm>
            <a:off x="141050" y="12475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birth: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385 AD</a:t>
            </a:r>
            <a:endParaRPr b="0" i="0" sz="1800" u="none" cap="none" strike="noStrike">
              <a:solidFill>
                <a:srgbClr val="000000"/>
              </a:solidFill>
              <a:latin typeface="Arial"/>
              <a:ea typeface="Arial"/>
              <a:cs typeface="Arial"/>
              <a:sym typeface="Arial"/>
            </a:endParaRPr>
          </a:p>
        </p:txBody>
      </p:sp>
      <p:sp>
        <p:nvSpPr>
          <p:cNvPr id="112" name="Google Shape;112;p6"/>
          <p:cNvSpPr txBox="1"/>
          <p:nvPr/>
        </p:nvSpPr>
        <p:spPr>
          <a:xfrm>
            <a:off x="141050" y="21996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Day of remembrance:</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17 March</a:t>
            </a:r>
            <a:endParaRPr b="0" i="0" sz="1800" u="none" cap="none" strike="noStrike">
              <a:solidFill>
                <a:srgbClr val="000000"/>
              </a:solidFill>
              <a:latin typeface="Arial"/>
              <a:ea typeface="Arial"/>
              <a:cs typeface="Arial"/>
              <a:sym typeface="Arial"/>
            </a:endParaRPr>
          </a:p>
        </p:txBody>
      </p:sp>
      <p:sp>
        <p:nvSpPr>
          <p:cNvPr id="113" name="Google Shape;113;p6"/>
          <p:cNvSpPr txBox="1"/>
          <p:nvPr/>
        </p:nvSpPr>
        <p:spPr>
          <a:xfrm>
            <a:off x="141050" y="11214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death: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17</a:t>
            </a:r>
            <a:r>
              <a:rPr b="0" baseline="30000" i="0" lang="en" sz="1800" u="none" cap="none" strike="noStrike">
                <a:solidFill>
                  <a:srgbClr val="000000"/>
                </a:solidFill>
                <a:latin typeface="Arial"/>
                <a:ea typeface="Arial"/>
                <a:cs typeface="Arial"/>
                <a:sym typeface="Arial"/>
              </a:rPr>
              <a:t>th</a:t>
            </a:r>
            <a:r>
              <a:rPr b="0" i="0" lang="en" sz="1800" u="none" cap="none" strike="noStrike">
                <a:solidFill>
                  <a:srgbClr val="000000"/>
                </a:solidFill>
                <a:latin typeface="Arial"/>
                <a:ea typeface="Arial"/>
                <a:cs typeface="Arial"/>
                <a:sym typeface="Arial"/>
              </a:rPr>
              <a:t> March 461 AD</a:t>
            </a:r>
            <a:endParaRPr b="0" i="0" sz="1800" u="none" cap="none" strike="noStrike">
              <a:solidFill>
                <a:srgbClr val="000000"/>
              </a:solidFill>
              <a:latin typeface="Arial"/>
              <a:ea typeface="Arial"/>
              <a:cs typeface="Arial"/>
              <a:sym typeface="Arial"/>
            </a:endParaRPr>
          </a:p>
        </p:txBody>
      </p:sp>
      <p:sp>
        <p:nvSpPr>
          <p:cNvPr id="114" name="Google Shape;114;p6"/>
          <p:cNvSpPr txBox="1"/>
          <p:nvPr/>
        </p:nvSpPr>
        <p:spPr>
          <a:xfrm>
            <a:off x="141050" y="3111900"/>
            <a:ext cx="3000000" cy="954077"/>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What is he the saint of:</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Patron Saint of Ireland</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6"/>
          <p:cNvSpPr txBox="1"/>
          <p:nvPr/>
        </p:nvSpPr>
        <p:spPr>
          <a:xfrm>
            <a:off x="6045175" y="124750"/>
            <a:ext cx="3000000" cy="2400627"/>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BRIEF</a:t>
            </a:r>
            <a:r>
              <a:rPr b="0" i="0" lang="en" sz="1800" u="none" cap="none" strike="noStrike">
                <a:solidFill>
                  <a:schemeClr val="dk2"/>
                </a:solidFill>
                <a:latin typeface="Arial"/>
                <a:ea typeface="Arial"/>
                <a:cs typeface="Arial"/>
                <a:sym typeface="Arial"/>
              </a:rPr>
              <a:t> story of their life:</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Patrick was born in Britain and travelled to  Ireland as a missionary, spreading Christianity across the country and becoming Ireland's most famous patron saint.</a:t>
            </a:r>
            <a:endParaRPr b="0" i="0" sz="1800" u="none" cap="none" strike="noStrike">
              <a:solidFill>
                <a:schemeClr val="dk2"/>
              </a:solidFill>
              <a:latin typeface="Arial"/>
              <a:ea typeface="Arial"/>
              <a:cs typeface="Arial"/>
              <a:sym typeface="Arial"/>
            </a:endParaRPr>
          </a:p>
        </p:txBody>
      </p:sp>
      <p:sp>
        <p:nvSpPr>
          <p:cNvPr id="116" name="Google Shape;116;p6"/>
          <p:cNvSpPr txBox="1"/>
          <p:nvPr/>
        </p:nvSpPr>
        <p:spPr>
          <a:xfrm>
            <a:off x="6045175" y="2634129"/>
            <a:ext cx="3000000" cy="2400627"/>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FUN FACT:</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Legend has it that St. Patrick was attacked by snakes when he was praying. He then chased all snakes out of Ireland and there are still none to this day.</a:t>
            </a:r>
            <a:endParaRPr b="0" i="0" sz="1800" u="none" cap="none" strike="noStrike">
              <a:solidFill>
                <a:schemeClr val="dk2"/>
              </a:solidFill>
              <a:latin typeface="Arial"/>
              <a:ea typeface="Arial"/>
              <a:cs typeface="Arial"/>
              <a:sym typeface="Arial"/>
            </a:endParaRPr>
          </a:p>
        </p:txBody>
      </p:sp>
      <p:sp>
        <p:nvSpPr>
          <p:cNvPr id="117" name="Google Shape;117;p6"/>
          <p:cNvSpPr txBox="1"/>
          <p:nvPr/>
        </p:nvSpPr>
        <p:spPr>
          <a:xfrm>
            <a:off x="3387872" y="124750"/>
            <a:ext cx="22410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St. Patrick</a:t>
            </a:r>
            <a:endParaRPr/>
          </a:p>
        </p:txBody>
      </p:sp>
      <p:pic>
        <p:nvPicPr>
          <p:cNvPr id="118" name="Google Shape;118;p6"/>
          <p:cNvPicPr preferRelativeResize="0"/>
          <p:nvPr/>
        </p:nvPicPr>
        <p:blipFill rotWithShape="1">
          <a:blip r:embed="rId3">
            <a:alphaModFix/>
          </a:blip>
          <a:srcRect b="0" l="0" r="0" t="0"/>
          <a:stretch/>
        </p:blipFill>
        <p:spPr>
          <a:xfrm>
            <a:off x="3387872" y="1225224"/>
            <a:ext cx="2237736" cy="31233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p:nvPr/>
        </p:nvSpPr>
        <p:spPr>
          <a:xfrm>
            <a:off x="3405112" y="1980819"/>
            <a:ext cx="2376000" cy="244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7"/>
          <p:cNvSpPr txBox="1"/>
          <p:nvPr/>
        </p:nvSpPr>
        <p:spPr>
          <a:xfrm>
            <a:off x="141050" y="12475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birth: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23 October 1491</a:t>
            </a:r>
            <a:endParaRPr b="0" i="0" sz="1800" u="none" cap="none" strike="noStrike">
              <a:solidFill>
                <a:srgbClr val="000000"/>
              </a:solidFill>
              <a:latin typeface="Arial"/>
              <a:ea typeface="Arial"/>
              <a:cs typeface="Arial"/>
              <a:sym typeface="Arial"/>
            </a:endParaRPr>
          </a:p>
        </p:txBody>
      </p:sp>
      <p:sp>
        <p:nvSpPr>
          <p:cNvPr id="125" name="Google Shape;125;p7"/>
          <p:cNvSpPr txBox="1"/>
          <p:nvPr/>
        </p:nvSpPr>
        <p:spPr>
          <a:xfrm>
            <a:off x="141050" y="21996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Day of remembrance:</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31 July</a:t>
            </a:r>
            <a:endParaRPr b="0" i="0" sz="1800" u="none" cap="none" strike="noStrike">
              <a:solidFill>
                <a:srgbClr val="000000"/>
              </a:solidFill>
              <a:latin typeface="Arial"/>
              <a:ea typeface="Arial"/>
              <a:cs typeface="Arial"/>
              <a:sym typeface="Arial"/>
            </a:endParaRPr>
          </a:p>
        </p:txBody>
      </p:sp>
      <p:sp>
        <p:nvSpPr>
          <p:cNvPr id="126" name="Google Shape;126;p7"/>
          <p:cNvSpPr txBox="1"/>
          <p:nvPr/>
        </p:nvSpPr>
        <p:spPr>
          <a:xfrm>
            <a:off x="141050" y="11214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death: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31 July 1556</a:t>
            </a:r>
            <a:endParaRPr b="0" i="0" sz="1800" u="none" cap="none" strike="noStrike">
              <a:solidFill>
                <a:srgbClr val="000000"/>
              </a:solidFill>
              <a:latin typeface="Arial"/>
              <a:ea typeface="Arial"/>
              <a:cs typeface="Arial"/>
              <a:sym typeface="Arial"/>
            </a:endParaRPr>
          </a:p>
        </p:txBody>
      </p:sp>
      <p:sp>
        <p:nvSpPr>
          <p:cNvPr id="127" name="Google Shape;127;p7"/>
          <p:cNvSpPr txBox="1"/>
          <p:nvPr/>
        </p:nvSpPr>
        <p:spPr>
          <a:xfrm>
            <a:off x="141050" y="3111900"/>
            <a:ext cx="3000000" cy="1015632"/>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What is he the saint of:</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Soldiers, accidents and injuries, the Jesuits.</a:t>
            </a:r>
            <a:endParaRPr b="0" i="0" sz="1800" u="none" cap="none" strike="noStrike">
              <a:solidFill>
                <a:schemeClr val="dk2"/>
              </a:solidFill>
              <a:latin typeface="Arial"/>
              <a:ea typeface="Arial"/>
              <a:cs typeface="Arial"/>
              <a:sym typeface="Arial"/>
            </a:endParaRPr>
          </a:p>
        </p:txBody>
      </p:sp>
      <p:sp>
        <p:nvSpPr>
          <p:cNvPr id="128" name="Google Shape;128;p7"/>
          <p:cNvSpPr txBox="1"/>
          <p:nvPr/>
        </p:nvSpPr>
        <p:spPr>
          <a:xfrm>
            <a:off x="6045175" y="124750"/>
            <a:ext cx="3000000" cy="2955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BRIEF</a:t>
            </a:r>
            <a:r>
              <a:rPr b="0" i="0" lang="en" sz="1800" u="none" cap="none" strike="noStrike">
                <a:solidFill>
                  <a:schemeClr val="dk2"/>
                </a:solidFill>
                <a:latin typeface="Arial"/>
                <a:ea typeface="Arial"/>
                <a:cs typeface="Arial"/>
                <a:sym typeface="Arial"/>
              </a:rPr>
              <a:t> story of their life:</a:t>
            </a:r>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Ignatius was a brave soldier from Spain who </a:t>
            </a:r>
            <a:r>
              <a:rPr lang="en" sz="1800">
                <a:solidFill>
                  <a:schemeClr val="dk2"/>
                </a:solidFill>
              </a:rPr>
              <a:t>became</a:t>
            </a:r>
            <a:r>
              <a:rPr b="0" i="0" lang="en" sz="1800" u="none" cap="none" strike="noStrike">
                <a:solidFill>
                  <a:schemeClr val="dk2"/>
                </a:solidFill>
                <a:latin typeface="Arial"/>
                <a:ea typeface="Arial"/>
                <a:cs typeface="Arial"/>
                <a:sym typeface="Arial"/>
              </a:rPr>
              <a:t> a priest after he was hurt in battle. He started a religious group called the Jesuits, who travelled all over the world teaching people about God and doing good deeds.</a:t>
            </a:r>
            <a:endParaRPr/>
          </a:p>
        </p:txBody>
      </p:sp>
      <p:sp>
        <p:nvSpPr>
          <p:cNvPr id="129" name="Google Shape;129;p7"/>
          <p:cNvSpPr txBox="1"/>
          <p:nvPr/>
        </p:nvSpPr>
        <p:spPr>
          <a:xfrm>
            <a:off x="6045175" y="3250399"/>
            <a:ext cx="3000000" cy="156963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FUN FACT:</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Ignatius wrote a book called “Spiritual Exercises” which is still read by people today.  </a:t>
            </a:r>
            <a:endParaRPr b="0" i="0" sz="1800" u="none" cap="none" strike="noStrike">
              <a:solidFill>
                <a:schemeClr val="dk2"/>
              </a:solidFill>
              <a:latin typeface="Arial"/>
              <a:ea typeface="Arial"/>
              <a:cs typeface="Arial"/>
              <a:sym typeface="Arial"/>
            </a:endParaRPr>
          </a:p>
        </p:txBody>
      </p:sp>
      <p:sp>
        <p:nvSpPr>
          <p:cNvPr id="130" name="Google Shape;130;p7"/>
          <p:cNvSpPr txBox="1"/>
          <p:nvPr/>
        </p:nvSpPr>
        <p:spPr>
          <a:xfrm>
            <a:off x="3387872" y="124750"/>
            <a:ext cx="2241055"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St. Ignacio de Loyola (Ignatius Loyola)</a:t>
            </a:r>
            <a:endParaRPr/>
          </a:p>
        </p:txBody>
      </p:sp>
      <p:pic>
        <p:nvPicPr>
          <p:cNvPr id="131" name="Google Shape;131;p7"/>
          <p:cNvPicPr preferRelativeResize="0"/>
          <p:nvPr/>
        </p:nvPicPr>
        <p:blipFill rotWithShape="1">
          <a:blip r:embed="rId3">
            <a:alphaModFix/>
          </a:blip>
          <a:srcRect b="0" l="0" r="0" t="0"/>
          <a:stretch/>
        </p:blipFill>
        <p:spPr>
          <a:xfrm>
            <a:off x="3374017" y="1980819"/>
            <a:ext cx="2431820" cy="290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p:nvPr/>
        </p:nvSpPr>
        <p:spPr>
          <a:xfrm>
            <a:off x="3527950" y="1248525"/>
            <a:ext cx="2130323" cy="325635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8"/>
          <p:cNvSpPr txBox="1"/>
          <p:nvPr/>
        </p:nvSpPr>
        <p:spPr>
          <a:xfrm>
            <a:off x="141050" y="12475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birth: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21 December 1119</a:t>
            </a:r>
            <a:endParaRPr b="0" i="0" sz="1800" u="none" cap="none" strike="noStrike">
              <a:solidFill>
                <a:srgbClr val="000000"/>
              </a:solidFill>
              <a:latin typeface="Arial"/>
              <a:ea typeface="Arial"/>
              <a:cs typeface="Arial"/>
              <a:sym typeface="Arial"/>
            </a:endParaRPr>
          </a:p>
        </p:txBody>
      </p:sp>
      <p:sp>
        <p:nvSpPr>
          <p:cNvPr id="138" name="Google Shape;138;p8"/>
          <p:cNvSpPr txBox="1"/>
          <p:nvPr/>
        </p:nvSpPr>
        <p:spPr>
          <a:xfrm>
            <a:off x="141050" y="21996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Day of remembrance:</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29 December </a:t>
            </a:r>
            <a:endParaRPr b="0" i="0" sz="1800" u="none" cap="none" strike="noStrike">
              <a:solidFill>
                <a:srgbClr val="000000"/>
              </a:solidFill>
              <a:latin typeface="Arial"/>
              <a:ea typeface="Arial"/>
              <a:cs typeface="Arial"/>
              <a:sym typeface="Arial"/>
            </a:endParaRPr>
          </a:p>
        </p:txBody>
      </p:sp>
      <p:sp>
        <p:nvSpPr>
          <p:cNvPr id="139" name="Google Shape;139;p8"/>
          <p:cNvSpPr txBox="1"/>
          <p:nvPr/>
        </p:nvSpPr>
        <p:spPr>
          <a:xfrm>
            <a:off x="141050" y="11214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Date of death:</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29 December 1170</a:t>
            </a:r>
            <a:endParaRPr b="0" i="0" sz="1800" u="none" cap="none" strike="noStrike">
              <a:solidFill>
                <a:srgbClr val="000000"/>
              </a:solidFill>
              <a:latin typeface="Arial"/>
              <a:ea typeface="Arial"/>
              <a:cs typeface="Arial"/>
              <a:sym typeface="Arial"/>
            </a:endParaRPr>
          </a:p>
        </p:txBody>
      </p:sp>
      <p:sp>
        <p:nvSpPr>
          <p:cNvPr id="140" name="Google Shape;140;p8"/>
          <p:cNvSpPr txBox="1"/>
          <p:nvPr/>
        </p:nvSpPr>
        <p:spPr>
          <a:xfrm>
            <a:off x="141050" y="3111900"/>
            <a:ext cx="3000000" cy="73863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What is he the saint of:</a:t>
            </a:r>
            <a:endParaRPr b="1"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City of London</a:t>
            </a:r>
            <a:endParaRPr b="0" i="0" sz="1800" u="none" cap="none" strike="noStrike">
              <a:solidFill>
                <a:schemeClr val="dk2"/>
              </a:solidFill>
              <a:latin typeface="Arial"/>
              <a:ea typeface="Arial"/>
              <a:cs typeface="Arial"/>
              <a:sym typeface="Arial"/>
            </a:endParaRPr>
          </a:p>
        </p:txBody>
      </p:sp>
      <p:sp>
        <p:nvSpPr>
          <p:cNvPr id="141" name="Google Shape;141;p8"/>
          <p:cNvSpPr txBox="1"/>
          <p:nvPr/>
        </p:nvSpPr>
        <p:spPr>
          <a:xfrm>
            <a:off x="5929745" y="124750"/>
            <a:ext cx="3115430" cy="2954625"/>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BRIEF</a:t>
            </a:r>
            <a:r>
              <a:rPr b="0" i="0" lang="en" sz="1800" u="none" cap="none" strike="noStrike">
                <a:solidFill>
                  <a:schemeClr val="dk2"/>
                </a:solidFill>
                <a:latin typeface="Arial"/>
                <a:ea typeface="Arial"/>
                <a:cs typeface="Arial"/>
                <a:sym typeface="Arial"/>
              </a:rPr>
              <a:t> story of their life:</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Thomas Becket worked as the Chancellor for King Henry II, helping to run the country. Later, he became the Archbishop of Canterbury and fought hard to defend the rights and privileges of the Church against the king’s influence.</a:t>
            </a:r>
            <a:endParaRPr b="0" i="0" sz="1800" u="none" cap="none" strike="noStrike">
              <a:solidFill>
                <a:schemeClr val="dk2"/>
              </a:solidFill>
              <a:latin typeface="Arial"/>
              <a:ea typeface="Arial"/>
              <a:cs typeface="Arial"/>
              <a:sym typeface="Arial"/>
            </a:endParaRPr>
          </a:p>
        </p:txBody>
      </p:sp>
      <p:sp>
        <p:nvSpPr>
          <p:cNvPr id="142" name="Google Shape;142;p8"/>
          <p:cNvSpPr txBox="1"/>
          <p:nvPr/>
        </p:nvSpPr>
        <p:spPr>
          <a:xfrm>
            <a:off x="5929745" y="3260168"/>
            <a:ext cx="3115430" cy="1846629"/>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FUN FACT:</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St. Thomas was killed by the knights of King Henry II because he fought to protect the church’s independence from the king. </a:t>
            </a:r>
            <a:endParaRPr b="0" i="0" sz="1800" u="none" cap="none" strike="noStrike">
              <a:solidFill>
                <a:schemeClr val="dk2"/>
              </a:solidFill>
              <a:latin typeface="Arial"/>
              <a:ea typeface="Arial"/>
              <a:cs typeface="Arial"/>
              <a:sym typeface="Arial"/>
            </a:endParaRPr>
          </a:p>
        </p:txBody>
      </p:sp>
      <p:sp>
        <p:nvSpPr>
          <p:cNvPr id="143" name="Google Shape;143;p8"/>
          <p:cNvSpPr txBox="1"/>
          <p:nvPr/>
        </p:nvSpPr>
        <p:spPr>
          <a:xfrm>
            <a:off x="3387872" y="124750"/>
            <a:ext cx="2241055"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St. Thomas Becket</a:t>
            </a:r>
            <a:endParaRPr/>
          </a:p>
        </p:txBody>
      </p:sp>
      <p:pic>
        <p:nvPicPr>
          <p:cNvPr id="144" name="Google Shape;144;p8"/>
          <p:cNvPicPr preferRelativeResize="0"/>
          <p:nvPr/>
        </p:nvPicPr>
        <p:blipFill rotWithShape="1">
          <a:blip r:embed="rId3">
            <a:alphaModFix/>
          </a:blip>
          <a:srcRect b="0" l="0" r="0" t="0"/>
          <a:stretch/>
        </p:blipFill>
        <p:spPr>
          <a:xfrm>
            <a:off x="3527951" y="1248525"/>
            <a:ext cx="2130322" cy="3256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