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4"/>
  </p:notesMasterIdLst>
  <p:sldIdLst>
    <p:sldId id="256" r:id="rId2"/>
    <p:sldId id="257" r:id="rId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8C5868-DCCB-4823-9F74-8F4ABDDEA840}">
  <a:tblStyle styleId="{5C8C5868-DCCB-4823-9F74-8F4ABDDEA840}"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D11B2A53-92A4-429F-A282-532FAB38B822}"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042" autoAdjust="0"/>
  </p:normalViewPr>
  <p:slideViewPr>
    <p:cSldViewPr snapToGrid="0">
      <p:cViewPr varScale="1">
        <p:scale>
          <a:sx n="117" d="100"/>
          <a:sy n="117" d="100"/>
        </p:scale>
        <p:origin x="1434" y="37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2ad44f06b5f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2ad44f06b5f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6" name="Google Shape;56;p13"/>
          <p:cNvSpPr txBox="1"/>
          <p:nvPr/>
        </p:nvSpPr>
        <p:spPr>
          <a:xfrm>
            <a:off x="457200" y="457200"/>
            <a:ext cx="3000000" cy="30000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pic>
        <p:nvPicPr>
          <p:cNvPr id="59" name="Google Shape;59;p13"/>
          <p:cNvPicPr preferRelativeResize="0"/>
          <p:nvPr/>
        </p:nvPicPr>
        <p:blipFill>
          <a:blip r:embed="rId3">
            <a:alphaModFix/>
          </a:blip>
          <a:stretch>
            <a:fillRect/>
          </a:stretch>
        </p:blipFill>
        <p:spPr>
          <a:xfrm>
            <a:off x="1276825" y="71600"/>
            <a:ext cx="6383126" cy="1229100"/>
          </a:xfrm>
          <a:prstGeom prst="rect">
            <a:avLst/>
          </a:prstGeom>
          <a:noFill/>
          <a:ln>
            <a:noFill/>
          </a:ln>
        </p:spPr>
      </p:pic>
      <p:sp>
        <p:nvSpPr>
          <p:cNvPr id="60" name="Google Shape;60;p13"/>
          <p:cNvSpPr txBox="1"/>
          <p:nvPr/>
        </p:nvSpPr>
        <p:spPr>
          <a:xfrm>
            <a:off x="159522" y="1093694"/>
            <a:ext cx="3189254" cy="3573812"/>
          </a:xfrm>
          <a:prstGeom prst="rect">
            <a:avLst/>
          </a:prstGeom>
          <a:noFill/>
          <a:ln>
            <a:noFill/>
          </a:ln>
        </p:spPr>
        <p:txBody>
          <a:bodyPr spcFirstLastPara="1" wrap="square" lIns="91425" tIns="91425" rIns="91425" bIns="91425" anchor="t" anchorCtr="0">
            <a:noAutofit/>
          </a:bodyPr>
          <a:lstStyle/>
          <a:p>
            <a:pPr algn="ctr"/>
            <a:r>
              <a:rPr lang="en-GB" sz="1000" dirty="0">
                <a:effectLst/>
                <a:latin typeface="Calibri" panose="020F0502020204030204" pitchFamily="34" charset="0"/>
                <a:ea typeface="Calibri" panose="020F0502020204030204" pitchFamily="34" charset="0"/>
                <a:cs typeface="Calibri" panose="020F0502020204030204" pitchFamily="34" charset="0"/>
              </a:rPr>
              <a:t>Dear</a:t>
            </a:r>
            <a:r>
              <a:rPr lang="en-GB" sz="1000" spc="-60" dirty="0">
                <a:effectLst/>
                <a:latin typeface="Calibri" panose="020F0502020204030204" pitchFamily="34" charset="0"/>
                <a:ea typeface="Calibri" panose="020F0502020204030204" pitchFamily="34" charset="0"/>
                <a:cs typeface="Calibri" panose="020F0502020204030204" pitchFamily="34" charset="0"/>
              </a:rPr>
              <a:t> </a:t>
            </a:r>
            <a:r>
              <a:rPr lang="en-GB" sz="1000" dirty="0">
                <a:effectLst/>
                <a:latin typeface="Calibri" panose="020F0502020204030204" pitchFamily="34" charset="0"/>
                <a:ea typeface="Calibri" panose="020F0502020204030204" pitchFamily="34" charset="0"/>
                <a:cs typeface="Calibri" panose="020F0502020204030204" pitchFamily="34" charset="0"/>
              </a:rPr>
              <a:t>Parents</a:t>
            </a:r>
            <a:r>
              <a:rPr lang="en-GB" sz="1000" spc="-55" dirty="0">
                <a:effectLst/>
                <a:latin typeface="Calibri" panose="020F0502020204030204" pitchFamily="34" charset="0"/>
                <a:ea typeface="Calibri" panose="020F0502020204030204" pitchFamily="34" charset="0"/>
                <a:cs typeface="Calibri" panose="020F0502020204030204" pitchFamily="34" charset="0"/>
              </a:rPr>
              <a:t> </a:t>
            </a:r>
            <a:r>
              <a:rPr lang="en-GB" sz="1000" dirty="0">
                <a:effectLst/>
                <a:latin typeface="Calibri" panose="020F0502020204030204" pitchFamily="34" charset="0"/>
                <a:ea typeface="Calibri" panose="020F0502020204030204" pitchFamily="34" charset="0"/>
                <a:cs typeface="Calibri" panose="020F0502020204030204" pitchFamily="34" charset="0"/>
              </a:rPr>
              <a:t>and</a:t>
            </a:r>
            <a:r>
              <a:rPr lang="en-GB" sz="1000" spc="-55" dirty="0">
                <a:effectLst/>
                <a:latin typeface="Calibri" panose="020F0502020204030204" pitchFamily="34" charset="0"/>
                <a:ea typeface="Calibri" panose="020F0502020204030204" pitchFamily="34" charset="0"/>
                <a:cs typeface="Calibri" panose="020F0502020204030204" pitchFamily="34" charset="0"/>
              </a:rPr>
              <a:t> </a:t>
            </a:r>
            <a:r>
              <a:rPr lang="en-GB" sz="1000" spc="-10" dirty="0">
                <a:effectLst/>
                <a:latin typeface="Calibri" panose="020F0502020204030204" pitchFamily="34" charset="0"/>
                <a:ea typeface="Calibri" panose="020F0502020204030204" pitchFamily="34" charset="0"/>
                <a:cs typeface="Calibri" panose="020F0502020204030204" pitchFamily="34" charset="0"/>
              </a:rPr>
              <a:t>Carers,</a:t>
            </a:r>
            <a:endParaRPr lang="en-GB" sz="1000" dirty="0">
              <a:effectLst/>
              <a:latin typeface="Calibri" panose="020F0502020204030204" pitchFamily="34" charset="0"/>
              <a:ea typeface="Calibri" panose="020F0502020204030204" pitchFamily="34" charset="0"/>
              <a:cs typeface="Calibri" panose="020F0502020204030204" pitchFamily="34" charset="0"/>
            </a:endParaRPr>
          </a:p>
          <a:p>
            <a:pPr algn="ctr"/>
            <a:r>
              <a:rPr lang="en-GB" sz="1000" dirty="0">
                <a:solidFill>
                  <a:srgbClr val="0E101A"/>
                </a:solidFill>
                <a:effectLst/>
                <a:latin typeface="Calibri" panose="020F0502020204030204" pitchFamily="34" charset="0"/>
                <a:ea typeface="Calibri" panose="020F0502020204030204" pitchFamily="34" charset="0"/>
                <a:cs typeface="Calibri" panose="020F0502020204030204" pitchFamily="34" charset="0"/>
              </a:rPr>
              <a:t>Welcome back to the start of a brand-new school  year, Reception! We hope that everyone had </a:t>
            </a:r>
            <a:r>
              <a:rPr lang="en-GB" sz="1000" dirty="0" smtClean="0">
                <a:solidFill>
                  <a:srgbClr val="0E101A"/>
                </a:solidFill>
                <a:effectLst/>
                <a:latin typeface="Calibri" panose="020F0502020204030204" pitchFamily="34" charset="0"/>
                <a:ea typeface="Calibri" panose="020F0502020204030204" pitchFamily="34" charset="0"/>
                <a:cs typeface="Calibri" panose="020F0502020204030204" pitchFamily="34" charset="0"/>
              </a:rPr>
              <a:t>a Fantastic Christmas with lot’s of gifts and hopefully some peace!!</a:t>
            </a:r>
            <a:endParaRPr lang="en-GB" sz="1000" dirty="0">
              <a:effectLst/>
              <a:latin typeface="Calibri" panose="020F0502020204030204" pitchFamily="34" charset="0"/>
              <a:ea typeface="Calibri" panose="020F0502020204030204" pitchFamily="34" charset="0"/>
              <a:cs typeface="Calibri" panose="020F0502020204030204" pitchFamily="34" charset="0"/>
            </a:endParaRPr>
          </a:p>
          <a:p>
            <a:pPr algn="ctr"/>
            <a:r>
              <a:rPr lang="en-GB" sz="1000" dirty="0">
                <a:solidFill>
                  <a:srgbClr val="0E101A"/>
                </a:solidFill>
                <a:effectLst/>
                <a:latin typeface="Calibri" panose="020F0502020204030204" pitchFamily="34" charset="0"/>
                <a:ea typeface="Calibri" panose="020F0502020204030204" pitchFamily="34" charset="0"/>
                <a:cs typeface="Calibri" panose="020F0502020204030204" pitchFamily="34" charset="0"/>
              </a:rPr>
              <a:t>You will find lots of information about what your child will learn this </a:t>
            </a:r>
            <a:r>
              <a:rPr lang="en-GB" sz="1000" dirty="0" smtClean="0">
                <a:solidFill>
                  <a:srgbClr val="0E101A"/>
                </a:solidFill>
                <a:effectLst/>
                <a:latin typeface="Calibri" panose="020F0502020204030204" pitchFamily="34" charset="0"/>
                <a:ea typeface="Calibri" panose="020F0502020204030204" pitchFamily="34" charset="0"/>
                <a:cs typeface="Calibri" panose="020F0502020204030204" pitchFamily="34" charset="0"/>
              </a:rPr>
              <a:t>term</a:t>
            </a:r>
            <a:r>
              <a:rPr lang="en-GB" sz="1000" dirty="0">
                <a:solidFill>
                  <a:srgbClr val="0E101A"/>
                </a:solidFill>
                <a:latin typeface="Calibri" panose="020F0502020204030204" pitchFamily="34" charset="0"/>
                <a:ea typeface="Calibri" panose="020F0502020204030204" pitchFamily="34" charset="0"/>
                <a:cs typeface="Calibri" panose="020F0502020204030204" pitchFamily="34" charset="0"/>
              </a:rPr>
              <a:t> </a:t>
            </a:r>
            <a:r>
              <a:rPr lang="en-GB" sz="1000" dirty="0" smtClean="0">
                <a:solidFill>
                  <a:srgbClr val="0E101A"/>
                </a:solidFill>
                <a:latin typeface="Calibri" panose="020F0502020204030204" pitchFamily="34" charset="0"/>
                <a:ea typeface="Calibri" panose="020F0502020204030204" pitchFamily="34" charset="0"/>
                <a:cs typeface="Calibri" panose="020F0502020204030204" pitchFamily="34" charset="0"/>
              </a:rPr>
              <a:t>on the Newsletter.</a:t>
            </a:r>
            <a:r>
              <a:rPr lang="en-GB" sz="1000" dirty="0" smtClean="0">
                <a:solidFill>
                  <a:srgbClr val="0E101A"/>
                </a:solidFill>
                <a:effectLst/>
                <a:latin typeface="Calibri" panose="020F0502020204030204" pitchFamily="34" charset="0"/>
                <a:ea typeface="Calibri" panose="020F0502020204030204" pitchFamily="34" charset="0"/>
                <a:cs typeface="Calibri" panose="020F0502020204030204" pitchFamily="34" charset="0"/>
              </a:rPr>
              <a:t> </a:t>
            </a:r>
            <a:r>
              <a:rPr lang="en-GB" sz="1000" dirty="0">
                <a:solidFill>
                  <a:srgbClr val="0E101A"/>
                </a:solidFill>
                <a:effectLst/>
                <a:latin typeface="Calibri" panose="020F0502020204030204" pitchFamily="34" charset="0"/>
                <a:ea typeface="Calibri" panose="020F0502020204030204" pitchFamily="34" charset="0"/>
                <a:cs typeface="Calibri" panose="020F0502020204030204" pitchFamily="34" charset="0"/>
              </a:rPr>
              <a:t>The school gates open at 8.40 am, and the register gets taken at 8.55 am. Please ensure your child is on </a:t>
            </a:r>
            <a:r>
              <a:rPr lang="en-GB" sz="1000" dirty="0">
                <a:solidFill>
                  <a:srgbClr val="0E101A"/>
                </a:solidFill>
                <a:effectLst/>
                <a:latin typeface="Calibri" panose="020F0502020204030204" pitchFamily="34" charset="0"/>
                <a:ea typeface="Times New Roman" panose="02020603050405020304" pitchFamily="18" charset="0"/>
                <a:cs typeface="Calibri" panose="020F0502020204030204" pitchFamily="34" charset="0"/>
              </a:rPr>
              <a:t>time for school as we start lessons as soon as the register is taken or have a school assembly. If your child is late, you must bring them to the main Reception and not through the playground. Please make sure your child wears the correct uniform each day. I look forward to working with you and your </a:t>
            </a:r>
            <a:r>
              <a:rPr lang="en-GB" sz="1000" dirty="0" smtClean="0">
                <a:solidFill>
                  <a:srgbClr val="0E101A"/>
                </a:solidFill>
                <a:effectLst/>
                <a:latin typeface="Calibri" panose="020F0502020204030204" pitchFamily="34" charset="0"/>
                <a:ea typeface="Times New Roman" panose="02020603050405020304" pitchFamily="18" charset="0"/>
                <a:cs typeface="Calibri" panose="020F0502020204030204" pitchFamily="34" charset="0"/>
              </a:rPr>
              <a:t>child again. I </a:t>
            </a:r>
            <a:r>
              <a:rPr lang="en-GB" sz="1000" dirty="0">
                <a:solidFill>
                  <a:srgbClr val="0E101A"/>
                </a:solidFill>
                <a:effectLst/>
                <a:latin typeface="Calibri" panose="020F0502020204030204" pitchFamily="34" charset="0"/>
                <a:ea typeface="Times New Roman" panose="02020603050405020304" pitchFamily="18" charset="0"/>
                <a:cs typeface="Calibri" panose="020F0502020204030204" pitchFamily="34" charset="0"/>
              </a:rPr>
              <a:t>am usually available before school starts if you have an enquiry. However, I run the after-school club and am unavailable after school. Please ensure you also collect your child at 3.25 pm. If you are late, your child will be in the main reception area as the after-school club is in session.</a:t>
            </a:r>
            <a:endParaRPr lang="en-GB" sz="1000" dirty="0">
              <a:effectLst/>
              <a:latin typeface="Calibri" panose="020F0502020204030204" pitchFamily="34" charset="0"/>
              <a:ea typeface="Times New Roman" panose="02020603050405020304" pitchFamily="18" charset="0"/>
              <a:cs typeface="Calibri" panose="020F0502020204030204" pitchFamily="34" charset="0"/>
            </a:endParaRPr>
          </a:p>
          <a:p>
            <a:pPr algn="ctr"/>
            <a:r>
              <a:rPr lang="en-GB" sz="1000" dirty="0">
                <a:solidFill>
                  <a:srgbClr val="0E101A"/>
                </a:solidFill>
                <a:effectLst/>
                <a:latin typeface="Calibri" panose="020F0502020204030204" pitchFamily="34" charset="0"/>
                <a:ea typeface="Times New Roman" panose="02020603050405020304" pitchFamily="18" charset="0"/>
                <a:cs typeface="Calibri" panose="020F0502020204030204" pitchFamily="34" charset="0"/>
              </a:rPr>
              <a:t>Best wishes,</a:t>
            </a:r>
            <a:endParaRPr lang="en-GB" sz="1000" dirty="0">
              <a:effectLst/>
              <a:latin typeface="Calibri" panose="020F0502020204030204" pitchFamily="34" charset="0"/>
              <a:ea typeface="Times New Roman" panose="02020603050405020304" pitchFamily="18" charset="0"/>
              <a:cs typeface="Calibri" panose="020F0502020204030204" pitchFamily="34" charset="0"/>
            </a:endParaRPr>
          </a:p>
          <a:p>
            <a:pPr algn="ctr"/>
            <a:r>
              <a:rPr lang="en-GB" sz="1000" dirty="0">
                <a:solidFill>
                  <a:srgbClr val="0E101A"/>
                </a:solidFill>
                <a:effectLst/>
                <a:latin typeface="Calibri" panose="020F0502020204030204" pitchFamily="34" charset="0"/>
                <a:ea typeface="Times New Roman" panose="02020603050405020304" pitchFamily="18" charset="0"/>
                <a:cs typeface="Calibri" panose="020F0502020204030204" pitchFamily="34" charset="0"/>
              </a:rPr>
              <a:t>Maria Charles, the reception teacher and EYFS </a:t>
            </a:r>
            <a:r>
              <a:rPr lang="en-GB" sz="1200" dirty="0">
                <a:solidFill>
                  <a:srgbClr val="0E101A"/>
                </a:solidFill>
                <a:effectLst/>
                <a:latin typeface="Calibri" panose="020F0502020204030204" pitchFamily="34" charset="0"/>
                <a:ea typeface="Times New Roman" panose="02020603050405020304" pitchFamily="18" charset="0"/>
                <a:cs typeface="Calibri" panose="020F0502020204030204" pitchFamily="34" charset="0"/>
              </a:rPr>
              <a:t>lead.</a:t>
            </a:r>
            <a:endParaRPr lang="en-GB" sz="1200" dirty="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61" name="Google Shape;61;p13"/>
          <p:cNvSpPr txBox="1"/>
          <p:nvPr/>
        </p:nvSpPr>
        <p:spPr>
          <a:xfrm>
            <a:off x="3348776" y="938893"/>
            <a:ext cx="5558460" cy="4204607"/>
          </a:xfrm>
          <a:prstGeom prst="rect">
            <a:avLst/>
          </a:prstGeom>
          <a:noFill/>
          <a:ln>
            <a:noFill/>
          </a:ln>
        </p:spPr>
        <p:txBody>
          <a:bodyPr spcFirstLastPara="1" wrap="square" lIns="91425" tIns="91425" rIns="91425" bIns="91425" anchor="t" anchorCtr="0">
            <a:noAutofit/>
          </a:bodyPr>
          <a:lstStyle/>
          <a:p>
            <a:pPr marL="38100" marR="317500" lvl="0" indent="0" algn="l" rtl="0">
              <a:lnSpc>
                <a:spcPct val="73000"/>
              </a:lnSpc>
              <a:spcBef>
                <a:spcPts val="0"/>
              </a:spcBef>
              <a:spcAft>
                <a:spcPts val="0"/>
              </a:spcAft>
              <a:buNone/>
            </a:pPr>
            <a:r>
              <a:rPr lang="en" sz="1000" b="1" u="sng" dirty="0">
                <a:solidFill>
                  <a:schemeClr val="tx1"/>
                </a:solidFill>
                <a:latin typeface="Calibri" panose="020F0502020204030204" pitchFamily="34" charset="0"/>
                <a:ea typeface="Calibri" panose="020F0502020204030204" pitchFamily="34" charset="0"/>
                <a:cs typeface="Calibri" panose="020F0502020204030204" pitchFamily="34" charset="0"/>
              </a:rPr>
              <a:t>Key Dates:</a:t>
            </a:r>
            <a:endParaRPr sz="1000" b="1" u="sng"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38100" marR="317500" lvl="0" indent="0" algn="l" rtl="0">
              <a:lnSpc>
                <a:spcPct val="73000"/>
              </a:lnSpc>
              <a:spcBef>
                <a:spcPts val="0"/>
              </a:spcBef>
              <a:spcAft>
                <a:spcPts val="0"/>
              </a:spcAft>
              <a:buNone/>
            </a:pPr>
            <a:endParaRPr sz="1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38100" marR="317500" lvl="0" indent="0" algn="l" rtl="0">
              <a:lnSpc>
                <a:spcPct val="73000"/>
              </a:lnSpc>
              <a:spcBef>
                <a:spcPts val="0"/>
              </a:spcBef>
              <a:spcAft>
                <a:spcPts val="0"/>
              </a:spcAft>
              <a:buNone/>
            </a:pPr>
            <a:r>
              <a:rPr lang="en" sz="1000" dirty="0">
                <a:solidFill>
                  <a:schemeClr val="tx1"/>
                </a:solidFill>
                <a:latin typeface="Calibri" panose="020F0502020204030204" pitchFamily="34" charset="0"/>
                <a:ea typeface="Calibri" panose="020F0502020204030204" pitchFamily="34" charset="0"/>
                <a:cs typeface="Calibri" panose="020F0502020204030204" pitchFamily="34" charset="0"/>
              </a:rPr>
              <a:t>Key dates including class assemblies, enrichment days / events and coffee mornings can be found on Class Dojo. I update any changes regulary. </a:t>
            </a:r>
            <a:endParaRPr sz="1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38100" marR="317500" lvl="0" indent="0" algn="l" rtl="0">
              <a:lnSpc>
                <a:spcPct val="73000"/>
              </a:lnSpc>
              <a:spcBef>
                <a:spcPts val="1100"/>
              </a:spcBef>
              <a:spcAft>
                <a:spcPts val="0"/>
              </a:spcAft>
              <a:buNone/>
            </a:pPr>
            <a:r>
              <a:rPr lang="en" sz="1000" b="1" u="sng" dirty="0">
                <a:solidFill>
                  <a:schemeClr val="tx1"/>
                </a:solidFill>
                <a:latin typeface="Calibri" panose="020F0502020204030204" pitchFamily="34" charset="0"/>
                <a:ea typeface="Calibri" panose="020F0502020204030204" pitchFamily="34" charset="0"/>
                <a:cs typeface="Calibri" panose="020F0502020204030204" pitchFamily="34" charset="0"/>
              </a:rPr>
              <a:t>PE:</a:t>
            </a:r>
            <a:endParaRPr sz="1000" b="1" u="sng"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38100" marR="342900" lvl="0" indent="0" algn="l" rtl="0">
              <a:lnSpc>
                <a:spcPct val="73000"/>
              </a:lnSpc>
              <a:spcBef>
                <a:spcPts val="500"/>
              </a:spcBef>
              <a:spcAft>
                <a:spcPts val="0"/>
              </a:spcAft>
              <a:buNone/>
            </a:pPr>
            <a:r>
              <a:rPr lang="en" sz="1000" dirty="0">
                <a:solidFill>
                  <a:schemeClr val="tx1"/>
                </a:solidFill>
                <a:latin typeface="Calibri" panose="020F0502020204030204" pitchFamily="34" charset="0"/>
                <a:ea typeface="Calibri" panose="020F0502020204030204" pitchFamily="34" charset="0"/>
                <a:cs typeface="Calibri" panose="020F0502020204030204" pitchFamily="34" charset="0"/>
              </a:rPr>
              <a:t>Please ensure your child has the correct PE kit on for school on their timetabled PE days. Children must have a full school PE kit to ensure personal hygiene and safety.</a:t>
            </a:r>
            <a:endParaRPr sz="1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38100" lvl="0" indent="0" algn="l" rtl="0">
              <a:lnSpc>
                <a:spcPct val="115000"/>
              </a:lnSpc>
              <a:spcBef>
                <a:spcPts val="800"/>
              </a:spcBef>
              <a:spcAft>
                <a:spcPts val="0"/>
              </a:spcAft>
              <a:buNone/>
            </a:pPr>
            <a:r>
              <a:rPr lang="en" sz="1000" b="1" u="sng" dirty="0">
                <a:solidFill>
                  <a:schemeClr val="tx1"/>
                </a:solidFill>
                <a:latin typeface="Calibri" panose="020F0502020204030204" pitchFamily="34" charset="0"/>
                <a:ea typeface="Calibri" panose="020F0502020204030204" pitchFamily="34" charset="0"/>
                <a:cs typeface="Calibri" panose="020F0502020204030204" pitchFamily="34" charset="0"/>
              </a:rPr>
              <a:t>PE Da</a:t>
            </a:r>
            <a:r>
              <a:rPr lang="en" sz="1000" b="1" dirty="0">
                <a:solidFill>
                  <a:schemeClr val="tx1"/>
                </a:solidFill>
                <a:latin typeface="Calibri" panose="020F0502020204030204" pitchFamily="34" charset="0"/>
                <a:ea typeface="Calibri" panose="020F0502020204030204" pitchFamily="34" charset="0"/>
                <a:cs typeface="Calibri" panose="020F0502020204030204" pitchFamily="34" charset="0"/>
              </a:rPr>
              <a:t>y</a:t>
            </a:r>
            <a:r>
              <a:rPr lang="en" sz="1000" b="1" u="sng" dirty="0">
                <a:solidFill>
                  <a:schemeClr val="tx1"/>
                </a:solidFill>
                <a:latin typeface="Calibri" panose="020F0502020204030204" pitchFamily="34" charset="0"/>
                <a:ea typeface="Calibri" panose="020F0502020204030204" pitchFamily="34" charset="0"/>
                <a:cs typeface="Calibri" panose="020F0502020204030204" pitchFamily="34" charset="0"/>
              </a:rPr>
              <a:t>s: </a:t>
            </a:r>
            <a:r>
              <a:rPr lang="en-GB" sz="1000" dirty="0" smtClean="0">
                <a:solidFill>
                  <a:schemeClr val="tx1"/>
                </a:solidFill>
                <a:latin typeface="Calibri" panose="020F0502020204030204" pitchFamily="34" charset="0"/>
                <a:ea typeface="Calibri" panose="020F0502020204030204" pitchFamily="34" charset="0"/>
                <a:cs typeface="Calibri" panose="020F0502020204030204" pitchFamily="34" charset="0"/>
              </a:rPr>
              <a:t>Tuesday. </a:t>
            </a:r>
            <a:r>
              <a:rPr lang="en-GB" sz="1000" dirty="0">
                <a:solidFill>
                  <a:schemeClr val="tx1"/>
                </a:solidFill>
                <a:latin typeface="Calibri" panose="020F0502020204030204" pitchFamily="34" charset="0"/>
                <a:ea typeface="Calibri" panose="020F0502020204030204" pitchFamily="34" charset="0"/>
                <a:cs typeface="Calibri" panose="020F0502020204030204" pitchFamily="34" charset="0"/>
              </a:rPr>
              <a:t>If this day changes, I will inform you via the Class  Dojo.</a:t>
            </a:r>
            <a:endParaRPr sz="1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38100" lvl="0" indent="0" algn="l" rtl="0">
              <a:lnSpc>
                <a:spcPct val="115000"/>
              </a:lnSpc>
              <a:spcBef>
                <a:spcPts val="0"/>
              </a:spcBef>
              <a:spcAft>
                <a:spcPts val="0"/>
              </a:spcAft>
              <a:buNone/>
            </a:pPr>
            <a:r>
              <a:rPr lang="en"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 sz="1000" b="1" dirty="0">
                <a:solidFill>
                  <a:schemeClr val="tx1"/>
                </a:solidFill>
                <a:latin typeface="Calibri" panose="020F0502020204030204" pitchFamily="34" charset="0"/>
                <a:ea typeface="Calibri" panose="020F0502020204030204" pitchFamily="34" charset="0"/>
                <a:cs typeface="Calibri" panose="020F0502020204030204" pitchFamily="34" charset="0"/>
              </a:rPr>
              <a:t>Homework</a:t>
            </a:r>
            <a:r>
              <a:rPr lang="en" sz="1000" b="1" dirty="0" smtClean="0">
                <a:solidFill>
                  <a:schemeClr val="tx1"/>
                </a:solidFill>
                <a:latin typeface="Calibri" panose="020F0502020204030204" pitchFamily="34" charset="0"/>
                <a:ea typeface="Calibri" panose="020F0502020204030204" pitchFamily="34" charset="0"/>
                <a:cs typeface="Calibri" panose="020F0502020204030204" pitchFamily="34" charset="0"/>
              </a:rPr>
              <a:t>: Please read with your child every day as this is vital for their progress.</a:t>
            </a:r>
            <a:endParaRPr lang="en" sz="1800" b="1" dirty="0">
              <a:solidFill>
                <a:schemeClr val="dk2"/>
              </a:solidFill>
              <a:latin typeface="Calibri" panose="020F0502020204030204" pitchFamily="34" charset="0"/>
              <a:ea typeface="Calibri" panose="020F0502020204030204" pitchFamily="34" charset="0"/>
              <a:cs typeface="Calibri" panose="020F0502020204030204" pitchFamily="34" charset="0"/>
            </a:endParaRPr>
          </a:p>
          <a:p>
            <a:pPr marL="38100" lvl="0" indent="0" algn="l" rtl="0">
              <a:lnSpc>
                <a:spcPct val="115000"/>
              </a:lnSpc>
              <a:spcBef>
                <a:spcPts val="1200"/>
              </a:spcBef>
              <a:spcAft>
                <a:spcPts val="0"/>
              </a:spcAft>
              <a:buNone/>
            </a:pPr>
            <a:r>
              <a:rPr lang="en" sz="1000" b="1" dirty="0">
                <a:solidFill>
                  <a:schemeClr val="dk2"/>
                </a:solidFill>
                <a:latin typeface="Calibri" panose="020F0502020204030204" pitchFamily="34" charset="0"/>
                <a:ea typeface="Calibri" panose="020F0502020204030204" pitchFamily="34" charset="0"/>
                <a:cs typeface="Calibri" panose="020F0502020204030204" pitchFamily="34" charset="0"/>
              </a:rPr>
              <a:t>Please check the Class Dojo as I upload the phonics sounds we are learning each week and any additional games to support your child’s reading. Please practise handwriting at home and name writing</a:t>
            </a:r>
            <a:r>
              <a:rPr lang="en" sz="1000" dirty="0">
                <a:solidFill>
                  <a:schemeClr val="dk2"/>
                </a:solidFill>
                <a:latin typeface="Calibri" panose="020F0502020204030204" pitchFamily="34" charset="0"/>
                <a:ea typeface="Calibri" panose="020F0502020204030204" pitchFamily="34" charset="0"/>
                <a:cs typeface="Calibri" panose="020F0502020204030204" pitchFamily="34" charset="0"/>
              </a:rPr>
              <a:t>.  </a:t>
            </a:r>
          </a:p>
          <a:p>
            <a:pPr marL="38100" lvl="0" indent="0" algn="l" rtl="0">
              <a:lnSpc>
                <a:spcPct val="115000"/>
              </a:lnSpc>
              <a:spcBef>
                <a:spcPts val="1200"/>
              </a:spcBef>
              <a:spcAft>
                <a:spcPts val="0"/>
              </a:spcAft>
              <a:buNone/>
            </a:pPr>
            <a:r>
              <a:rPr lang="en" sz="1000" b="1" dirty="0">
                <a:solidFill>
                  <a:schemeClr val="dk2"/>
                </a:solidFill>
                <a:latin typeface="Calibri" panose="020F0502020204030204" pitchFamily="34" charset="0"/>
                <a:ea typeface="Calibri" panose="020F0502020204030204" pitchFamily="34" charset="0"/>
                <a:cs typeface="Calibri" panose="020F0502020204030204" pitchFamily="34" charset="0"/>
              </a:rPr>
              <a:t>The children take story books home to encourage reading</a:t>
            </a:r>
            <a:r>
              <a:rPr lang="en" sz="1000" dirty="0">
                <a:solidFill>
                  <a:schemeClr val="dk2"/>
                </a:solidFill>
                <a:latin typeface="Calibri" panose="020F0502020204030204" pitchFamily="34" charset="0"/>
                <a:ea typeface="Calibri" panose="020F0502020204030204" pitchFamily="34" charset="0"/>
                <a:cs typeface="Calibri" panose="020F0502020204030204" pitchFamily="34" charset="0"/>
              </a:rPr>
              <a:t>. </a:t>
            </a:r>
            <a:r>
              <a:rPr lang="en" sz="1000" b="1" dirty="0">
                <a:solidFill>
                  <a:schemeClr val="dk2"/>
                </a:solidFill>
                <a:latin typeface="Calibri" panose="020F0502020204030204" pitchFamily="34" charset="0"/>
                <a:ea typeface="Calibri" panose="020F0502020204030204" pitchFamily="34" charset="0"/>
                <a:cs typeface="Calibri" panose="020F0502020204030204" pitchFamily="34" charset="0"/>
              </a:rPr>
              <a:t>In Reception this is not on a set day</a:t>
            </a:r>
            <a:r>
              <a:rPr lang="en" sz="1000" b="1" dirty="0" smtClean="0">
                <a:solidFill>
                  <a:schemeClr val="dk2"/>
                </a:solidFill>
                <a:latin typeface="Calibri" panose="020F0502020204030204" pitchFamily="34" charset="0"/>
                <a:ea typeface="Calibri" panose="020F0502020204030204" pitchFamily="34" charset="0"/>
                <a:cs typeface="Calibri" panose="020F0502020204030204" pitchFamily="34" charset="0"/>
              </a:rPr>
              <a:t>. Some children have red or green books in their book bags, please ensure the children keep these books </a:t>
            </a:r>
            <a:r>
              <a:rPr lang="en" sz="1000" b="1" dirty="0" smtClean="0">
                <a:solidFill>
                  <a:schemeClr val="dk2"/>
                </a:solidFill>
                <a:latin typeface="Calibri" panose="020F0502020204030204" pitchFamily="34" charset="0"/>
                <a:ea typeface="Calibri" panose="020F0502020204030204" pitchFamily="34" charset="0"/>
                <a:cs typeface="Calibri" panose="020F0502020204030204" pitchFamily="34" charset="0"/>
              </a:rPr>
              <a:t>in </a:t>
            </a:r>
            <a:r>
              <a:rPr lang="en" sz="1000" b="1" dirty="0" smtClean="0">
                <a:solidFill>
                  <a:schemeClr val="dk2"/>
                </a:solidFill>
                <a:latin typeface="Calibri" panose="020F0502020204030204" pitchFamily="34" charset="0"/>
                <a:ea typeface="Calibri" panose="020F0502020204030204" pitchFamily="34" charset="0"/>
                <a:cs typeface="Calibri" panose="020F0502020204030204" pitchFamily="34" charset="0"/>
              </a:rPr>
              <a:t>their </a:t>
            </a:r>
            <a:r>
              <a:rPr lang="en" sz="1000" b="1" dirty="0" smtClean="0">
                <a:solidFill>
                  <a:schemeClr val="dk2"/>
                </a:solidFill>
                <a:latin typeface="Calibri" panose="020F0502020204030204" pitchFamily="34" charset="0"/>
                <a:ea typeface="Calibri" panose="020F0502020204030204" pitchFamily="34" charset="0"/>
                <a:cs typeface="Calibri" panose="020F0502020204030204" pitchFamily="34" charset="0"/>
              </a:rPr>
              <a:t>bags daily. </a:t>
            </a:r>
          </a:p>
          <a:p>
            <a:pPr marL="38100" lvl="0" indent="0" algn="l" rtl="0">
              <a:lnSpc>
                <a:spcPct val="115000"/>
              </a:lnSpc>
              <a:spcBef>
                <a:spcPts val="1200"/>
              </a:spcBef>
              <a:spcAft>
                <a:spcPts val="0"/>
              </a:spcAft>
              <a:buNone/>
            </a:pPr>
            <a:r>
              <a:rPr lang="en" sz="1000" dirty="0" smtClean="0">
                <a:solidFill>
                  <a:schemeClr val="dk2"/>
                </a:solidFill>
                <a:latin typeface="Calibri" panose="020F0502020204030204" pitchFamily="34" charset="0"/>
                <a:ea typeface="Calibri" panose="020F0502020204030204" pitchFamily="34" charset="0"/>
                <a:cs typeface="Calibri" panose="020F0502020204030204" pitchFamily="34" charset="0"/>
              </a:rPr>
              <a:t>The children have access to Oxford Owl reading. </a:t>
            </a:r>
            <a:r>
              <a:rPr lang="en-GB" sz="1000" dirty="0" smtClean="0">
                <a:solidFill>
                  <a:schemeClr val="dk2"/>
                </a:solidFill>
                <a:latin typeface="Calibri" panose="020F0502020204030204" pitchFamily="34" charset="0"/>
                <a:ea typeface="Calibri" panose="020F0502020204030204" pitchFamily="34" charset="0"/>
                <a:cs typeface="Calibri" panose="020F0502020204030204" pitchFamily="34" charset="0"/>
              </a:rPr>
              <a:t>W</a:t>
            </a:r>
            <a:r>
              <a:rPr lang="en" sz="1000" dirty="0" smtClean="0">
                <a:solidFill>
                  <a:schemeClr val="dk2"/>
                </a:solidFill>
                <a:latin typeface="Calibri" panose="020F0502020204030204" pitchFamily="34" charset="0"/>
                <a:ea typeface="Calibri" panose="020F0502020204030204" pitchFamily="34" charset="0"/>
                <a:cs typeface="Calibri" panose="020F0502020204030204" pitchFamily="34" charset="0"/>
              </a:rPr>
              <a:t>hich is free to all the children. I have put the link on the class Dojo. </a:t>
            </a:r>
            <a:r>
              <a:rPr lang="en" sz="1000" dirty="0" smtClean="0">
                <a:solidFill>
                  <a:schemeClr val="dk2"/>
                </a:solidFill>
                <a:latin typeface="Calibri" panose="020F0502020204030204" pitchFamily="34" charset="0"/>
                <a:ea typeface="Calibri" panose="020F0502020204030204" pitchFamily="34" charset="0"/>
                <a:cs typeface="Calibri" panose="020F0502020204030204" pitchFamily="34" charset="0"/>
              </a:rPr>
              <a:t>The children have access to Doodle maths which is also free. All children have been given log in details. </a:t>
            </a:r>
            <a:endParaRPr lang="en" sz="1000" dirty="0">
              <a:solidFill>
                <a:schemeClr val="dk2"/>
              </a:solidFill>
              <a:latin typeface="Calibri" panose="020F0502020204030204" pitchFamily="34" charset="0"/>
              <a:ea typeface="Calibri" panose="020F0502020204030204" pitchFamily="34" charset="0"/>
              <a:cs typeface="Calibri" panose="020F0502020204030204" pitchFamily="34" charset="0"/>
            </a:endParaRPr>
          </a:p>
          <a:p>
            <a:pPr marL="38100" lvl="0" indent="0" algn="l" rtl="0">
              <a:lnSpc>
                <a:spcPct val="115000"/>
              </a:lnSpc>
              <a:spcBef>
                <a:spcPts val="1200"/>
              </a:spcBef>
              <a:spcAft>
                <a:spcPts val="0"/>
              </a:spcAft>
              <a:buNone/>
            </a:pPr>
            <a:r>
              <a:rPr lang="en-GB" sz="1000" dirty="0" smtClean="0">
                <a:solidFill>
                  <a:schemeClr val="tx1"/>
                </a:solidFill>
                <a:latin typeface="Calibri" panose="020F0502020204030204" pitchFamily="34" charset="0"/>
                <a:ea typeface="Calibri" panose="020F0502020204030204" pitchFamily="34" charset="0"/>
                <a:cs typeface="Calibri" panose="020F0502020204030204" pitchFamily="34" charset="0"/>
              </a:rPr>
              <a:t>In </a:t>
            </a:r>
            <a:r>
              <a:rPr lang="en-GB" sz="1000" dirty="0">
                <a:solidFill>
                  <a:schemeClr val="tx1"/>
                </a:solidFill>
                <a:latin typeface="Calibri" panose="020F0502020204030204" pitchFamily="34" charset="0"/>
                <a:ea typeface="Calibri" panose="020F0502020204030204" pitchFamily="34" charset="0"/>
                <a:cs typeface="Calibri" panose="020F0502020204030204" pitchFamily="34" charset="0"/>
              </a:rPr>
              <a:t>Reception we topic teach. </a:t>
            </a:r>
            <a:r>
              <a:rPr lang="en-GB" sz="1000" dirty="0" smtClean="0">
                <a:solidFill>
                  <a:schemeClr val="tx1"/>
                </a:solidFill>
                <a:latin typeface="Calibri" panose="020F0502020204030204" pitchFamily="34" charset="0"/>
                <a:ea typeface="Calibri" panose="020F0502020204030204" pitchFamily="34" charset="0"/>
                <a:cs typeface="Calibri" panose="020F0502020204030204" pitchFamily="34" charset="0"/>
              </a:rPr>
              <a:t>Spring 1 2025- Houses and Homes</a:t>
            </a:r>
          </a:p>
          <a:p>
            <a:pPr marL="38100" lvl="0" indent="0" algn="l" rtl="0">
              <a:lnSpc>
                <a:spcPct val="115000"/>
              </a:lnSpc>
              <a:spcBef>
                <a:spcPts val="1200"/>
              </a:spcBef>
              <a:spcAft>
                <a:spcPts val="0"/>
              </a:spcAft>
              <a:buNone/>
            </a:pPr>
            <a:r>
              <a:rPr lang="en-GB" sz="1000" dirty="0" smtClean="0">
                <a:solidFill>
                  <a:schemeClr val="tx1"/>
                </a:solidFill>
                <a:latin typeface="Calibri" panose="020F0502020204030204" pitchFamily="34" charset="0"/>
                <a:ea typeface="Calibri" panose="020F0502020204030204" pitchFamily="34" charset="0"/>
                <a:cs typeface="Calibri" panose="020F0502020204030204" pitchFamily="34" charset="0"/>
              </a:rPr>
              <a:t>Spring 2 2025- Taking care of the Environment. </a:t>
            </a:r>
            <a:endParaRPr sz="10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graphicFrame>
        <p:nvGraphicFramePr>
          <p:cNvPr id="66" name="Google Shape;66;p14"/>
          <p:cNvGraphicFramePr/>
          <p:nvPr>
            <p:extLst>
              <p:ext uri="{D42A27DB-BD31-4B8C-83A1-F6EECF244321}">
                <p14:modId xmlns:p14="http://schemas.microsoft.com/office/powerpoint/2010/main" val="1991491302"/>
              </p:ext>
            </p:extLst>
          </p:nvPr>
        </p:nvGraphicFramePr>
        <p:xfrm>
          <a:off x="0" y="-357876"/>
          <a:ext cx="9051753" cy="5807730"/>
        </p:xfrm>
        <a:graphic>
          <a:graphicData uri="http://schemas.openxmlformats.org/drawingml/2006/table">
            <a:tbl>
              <a:tblPr>
                <a:noFill/>
                <a:tableStyleId>{D11B2A53-92A4-429F-A282-532FAB38B822}</a:tableStyleId>
              </a:tblPr>
              <a:tblGrid>
                <a:gridCol w="3017251">
                  <a:extLst>
                    <a:ext uri="{9D8B030D-6E8A-4147-A177-3AD203B41FA5}">
                      <a16:colId xmlns:a16="http://schemas.microsoft.com/office/drawing/2014/main" val="20000"/>
                    </a:ext>
                  </a:extLst>
                </a:gridCol>
                <a:gridCol w="3017251">
                  <a:extLst>
                    <a:ext uri="{9D8B030D-6E8A-4147-A177-3AD203B41FA5}">
                      <a16:colId xmlns:a16="http://schemas.microsoft.com/office/drawing/2014/main" val="20001"/>
                    </a:ext>
                  </a:extLst>
                </a:gridCol>
                <a:gridCol w="3017251">
                  <a:extLst>
                    <a:ext uri="{9D8B030D-6E8A-4147-A177-3AD203B41FA5}">
                      <a16:colId xmlns:a16="http://schemas.microsoft.com/office/drawing/2014/main" val="20002"/>
                    </a:ext>
                  </a:extLst>
                </a:gridCol>
              </a:tblGrid>
              <a:tr h="1867282">
                <a:tc>
                  <a:txBody>
                    <a:bodyPr/>
                    <a:lstStyle/>
                    <a:p>
                      <a:pPr marL="0" lvl="0" indent="0" algn="just" rtl="0">
                        <a:lnSpc>
                          <a:spcPct val="115000"/>
                        </a:lnSpc>
                        <a:spcBef>
                          <a:spcPts val="100"/>
                        </a:spcBef>
                        <a:spcAft>
                          <a:spcPts val="0"/>
                        </a:spcAft>
                        <a:buNone/>
                      </a:pPr>
                      <a:endParaRPr lang="en" sz="1050" b="1" u="sng" dirty="0" smtClean="0">
                        <a:solidFill>
                          <a:schemeClr val="dk1"/>
                        </a:solidFill>
                        <a:latin typeface="Calibri" panose="020F0502020204030204" pitchFamily="34" charset="0"/>
                        <a:ea typeface="Calibri" panose="020F0502020204030204" pitchFamily="34" charset="0"/>
                        <a:cs typeface="Calibri" panose="020F0502020204030204" pitchFamily="34" charset="0"/>
                        <a:sym typeface="Verdana"/>
                      </a:endParaRPr>
                    </a:p>
                    <a:p>
                      <a:pPr marL="0" lvl="0" indent="0" algn="just" rtl="0">
                        <a:lnSpc>
                          <a:spcPct val="115000"/>
                        </a:lnSpc>
                        <a:spcBef>
                          <a:spcPts val="100"/>
                        </a:spcBef>
                        <a:spcAft>
                          <a:spcPts val="0"/>
                        </a:spcAft>
                        <a:buNone/>
                      </a:pPr>
                      <a:r>
                        <a:rPr lang="en" sz="1050" b="1" u="sng" dirty="0" smtClean="0">
                          <a:solidFill>
                            <a:schemeClr val="dk1"/>
                          </a:solidFill>
                          <a:latin typeface="Calibri" panose="020F0502020204030204" pitchFamily="34" charset="0"/>
                          <a:ea typeface="Calibri" panose="020F0502020204030204" pitchFamily="34" charset="0"/>
                          <a:cs typeface="Calibri" panose="020F0502020204030204" pitchFamily="34" charset="0"/>
                          <a:sym typeface="Verdana"/>
                        </a:rPr>
                        <a:t>Personal</a:t>
                      </a:r>
                      <a:r>
                        <a:rPr lang="en" sz="1050" b="1" u="sng" dirty="0">
                          <a:solidFill>
                            <a:schemeClr val="dk1"/>
                          </a:solidFill>
                          <a:latin typeface="Calibri" panose="020F0502020204030204" pitchFamily="34" charset="0"/>
                          <a:ea typeface="Calibri" panose="020F0502020204030204" pitchFamily="34" charset="0"/>
                          <a:cs typeface="Calibri" panose="020F0502020204030204" pitchFamily="34" charset="0"/>
                          <a:sym typeface="Verdana"/>
                        </a:rPr>
                        <a:t>, Social and Emotional Development.</a:t>
                      </a:r>
                      <a:endParaRPr sz="1050" b="1" u="sng" dirty="0">
                        <a:solidFill>
                          <a:schemeClr val="dk1"/>
                        </a:solidFill>
                        <a:latin typeface="Calibri" panose="020F0502020204030204" pitchFamily="34" charset="0"/>
                        <a:ea typeface="Calibri" panose="020F0502020204030204" pitchFamily="34" charset="0"/>
                        <a:cs typeface="Calibri" panose="020F0502020204030204" pitchFamily="34" charset="0"/>
                        <a:sym typeface="Verdana"/>
                      </a:endParaRPr>
                    </a:p>
                    <a:p>
                      <a:r>
                        <a:rPr lang="en-GB" sz="800" b="0" i="0" u="none" strike="noStrike" cap="none"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sym typeface="Arial"/>
                        </a:rPr>
                        <a:t>We </a:t>
                      </a:r>
                      <a:r>
                        <a:rPr lang="en-GB" sz="800" b="0" i="0" u="none" strike="noStrike" cap="none" dirty="0">
                          <a:solidFill>
                            <a:srgbClr val="000000"/>
                          </a:solidFill>
                          <a:effectLst/>
                          <a:latin typeface="Calibri" panose="020F0502020204030204" pitchFamily="34" charset="0"/>
                          <a:ea typeface="Calibri" panose="020F0502020204030204" pitchFamily="34" charset="0"/>
                          <a:cs typeface="Calibri" panose="020F0502020204030204" pitchFamily="34" charset="0"/>
                          <a:sym typeface="Arial"/>
                        </a:rPr>
                        <a:t>will be learning to  build constructive and respectful relationships.</a:t>
                      </a:r>
                    </a:p>
                    <a:p>
                      <a:r>
                        <a:rPr lang="en-GB" sz="800" b="0" i="0" u="none" strike="noStrike" cap="none" dirty="0">
                          <a:solidFill>
                            <a:srgbClr val="000000"/>
                          </a:solidFill>
                          <a:effectLst/>
                          <a:latin typeface="Calibri" panose="020F0502020204030204" pitchFamily="34" charset="0"/>
                          <a:ea typeface="Calibri" panose="020F0502020204030204" pitchFamily="34" charset="0"/>
                          <a:cs typeface="Calibri" panose="020F0502020204030204" pitchFamily="34" charset="0"/>
                          <a:sym typeface="Arial"/>
                        </a:rPr>
                        <a:t>We will be expressing our feelings and consider the feelings of others</a:t>
                      </a:r>
                    </a:p>
                    <a:p>
                      <a:r>
                        <a:rPr lang="en-GB" sz="800" b="0" i="0" u="none" strike="noStrike" cap="none" dirty="0">
                          <a:solidFill>
                            <a:srgbClr val="000000"/>
                          </a:solidFill>
                          <a:effectLst/>
                          <a:latin typeface="Calibri" panose="020F0502020204030204" pitchFamily="34" charset="0"/>
                          <a:ea typeface="Calibri" panose="020F0502020204030204" pitchFamily="34" charset="0"/>
                          <a:cs typeface="Calibri" panose="020F0502020204030204" pitchFamily="34" charset="0"/>
                          <a:sym typeface="Arial"/>
                        </a:rPr>
                        <a:t>We will be learning resilience and perseverance in the face of challenge. </a:t>
                      </a:r>
                      <a:r>
                        <a:rPr lang="en-GB" sz="8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Verdana"/>
                        </a:rPr>
                        <a:t>We will be working on seeing ourselves as a valuable individual</a:t>
                      </a:r>
                      <a:r>
                        <a:rPr lang="en-GB" sz="800" b="0" i="0" u="none" strike="noStrike" cap="none" dirty="0" smtClean="0">
                          <a:solidFill>
                            <a:schemeClr val="dk1"/>
                          </a:solidFill>
                          <a:effectLst/>
                          <a:latin typeface="Calibri" panose="020F0502020204030204" pitchFamily="34" charset="0"/>
                          <a:ea typeface="Calibri" panose="020F0502020204030204" pitchFamily="34" charset="0"/>
                          <a:cs typeface="Calibri" panose="020F0502020204030204" pitchFamily="34" charset="0"/>
                          <a:sym typeface="Verdana"/>
                        </a:rPr>
                        <a:t>.</a:t>
                      </a:r>
                    </a:p>
                    <a:p>
                      <a:r>
                        <a:rPr lang="en-GB" sz="800" b="0" i="0" u="none" strike="noStrike" cap="none" dirty="0" smtClean="0">
                          <a:solidFill>
                            <a:srgbClr val="000000"/>
                          </a:solidFill>
                          <a:effectLst/>
                          <a:latin typeface="Calibri" panose="020F0502020204030204" pitchFamily="34" charset="0"/>
                          <a:ea typeface="Arial"/>
                          <a:cs typeface="Calibri" panose="020F0502020204030204" pitchFamily="34" charset="0"/>
                          <a:sym typeface="Arial"/>
                        </a:rPr>
                        <a:t>Identify and moderate their own feelings socially and emotionally.. Think about the perspectives of others.</a:t>
                      </a:r>
                    </a:p>
                    <a:p>
                      <a:r>
                        <a:rPr lang="en-GB" sz="800" b="0" i="0" u="none" strike="noStrike" cap="none" dirty="0" smtClean="0">
                          <a:solidFill>
                            <a:srgbClr val="000000"/>
                          </a:solidFill>
                          <a:effectLst/>
                          <a:latin typeface="Calibri" panose="020F0502020204030204" pitchFamily="34" charset="0"/>
                          <a:ea typeface="Arial"/>
                          <a:cs typeface="Calibri" panose="020F0502020204030204" pitchFamily="34" charset="0"/>
                          <a:sym typeface="Arial"/>
                        </a:rPr>
                        <a:t> Manage their own needs.</a:t>
                      </a:r>
                      <a:endParaRPr lang="en-GB" sz="800" b="0" i="0" u="none" strike="noStrike" cap="none" dirty="0">
                        <a:solidFill>
                          <a:srgbClr val="000000"/>
                        </a:solidFill>
                        <a:effectLst/>
                        <a:latin typeface="Calibri" panose="020F0502020204030204" pitchFamily="34" charset="0"/>
                        <a:ea typeface="Calibri" panose="020F0502020204030204" pitchFamily="34" charset="0"/>
                        <a:cs typeface="Calibri" panose="020F0502020204030204" pitchFamily="34" charset="0"/>
                        <a:sym typeface="Arial"/>
                      </a:endParaRPr>
                    </a:p>
                  </a:txBody>
                  <a:tcPr marL="91425" marR="91425" marT="91425" marB="91425"/>
                </a:tc>
                <a:tc>
                  <a:txBody>
                    <a:bodyPr/>
                    <a:lstStyle/>
                    <a:p>
                      <a:pPr marL="0" lvl="0" indent="0" algn="just" rtl="0">
                        <a:spcBef>
                          <a:spcPts val="0"/>
                        </a:spcBef>
                        <a:spcAft>
                          <a:spcPts val="0"/>
                        </a:spcAft>
                        <a:buNone/>
                      </a:pPr>
                      <a:endParaRPr lang="en" sz="1000" b="1" u="sng" dirty="0" smtClean="0">
                        <a:solidFill>
                          <a:schemeClr val="dk1"/>
                        </a:solidFill>
                        <a:latin typeface="Calibri" panose="020F0502020204030204" pitchFamily="34" charset="0"/>
                        <a:ea typeface="Calibri" panose="020F0502020204030204" pitchFamily="34" charset="0"/>
                        <a:cs typeface="Calibri" panose="020F0502020204030204" pitchFamily="34" charset="0"/>
                        <a:sym typeface="Verdana"/>
                      </a:endParaRPr>
                    </a:p>
                    <a:p>
                      <a:pPr marL="0" lvl="0" indent="0" algn="just" rtl="0">
                        <a:spcBef>
                          <a:spcPts val="0"/>
                        </a:spcBef>
                        <a:spcAft>
                          <a:spcPts val="0"/>
                        </a:spcAft>
                        <a:buNone/>
                      </a:pPr>
                      <a:endParaRPr lang="en" sz="1000" b="1" u="sng" dirty="0" smtClean="0">
                        <a:solidFill>
                          <a:schemeClr val="dk1"/>
                        </a:solidFill>
                        <a:latin typeface="Calibri" panose="020F0502020204030204" pitchFamily="34" charset="0"/>
                        <a:ea typeface="Calibri" panose="020F0502020204030204" pitchFamily="34" charset="0"/>
                        <a:cs typeface="Calibri" panose="020F0502020204030204" pitchFamily="34" charset="0"/>
                        <a:sym typeface="Verdana"/>
                      </a:endParaRPr>
                    </a:p>
                    <a:p>
                      <a:pPr marL="0" lvl="0" indent="0" algn="just" rtl="0">
                        <a:spcBef>
                          <a:spcPts val="0"/>
                        </a:spcBef>
                        <a:spcAft>
                          <a:spcPts val="0"/>
                        </a:spcAft>
                        <a:buNone/>
                      </a:pPr>
                      <a:r>
                        <a:rPr lang="en" sz="1000" b="1" u="sng" dirty="0" smtClean="0">
                          <a:solidFill>
                            <a:schemeClr val="dk1"/>
                          </a:solidFill>
                          <a:latin typeface="Calibri" panose="020F0502020204030204" pitchFamily="34" charset="0"/>
                          <a:ea typeface="Calibri" panose="020F0502020204030204" pitchFamily="34" charset="0"/>
                          <a:cs typeface="Calibri" panose="020F0502020204030204" pitchFamily="34" charset="0"/>
                          <a:sym typeface="Verdana"/>
                        </a:rPr>
                        <a:t>Physical </a:t>
                      </a:r>
                      <a:r>
                        <a:rPr lang="en" sz="1000" b="1" u="sng" dirty="0">
                          <a:solidFill>
                            <a:schemeClr val="dk1"/>
                          </a:solidFill>
                          <a:latin typeface="Calibri" panose="020F0502020204030204" pitchFamily="34" charset="0"/>
                          <a:ea typeface="Calibri" panose="020F0502020204030204" pitchFamily="34" charset="0"/>
                          <a:cs typeface="Calibri" panose="020F0502020204030204" pitchFamily="34" charset="0"/>
                          <a:sym typeface="Verdana"/>
                        </a:rPr>
                        <a:t>Development. </a:t>
                      </a:r>
                    </a:p>
                    <a:p>
                      <a:pPr marL="0" lvl="0" indent="0" algn="just" rtl="0">
                        <a:spcBef>
                          <a:spcPts val="0"/>
                        </a:spcBef>
                        <a:spcAft>
                          <a:spcPts val="0"/>
                        </a:spcAft>
                        <a:buNone/>
                      </a:pPr>
                      <a:r>
                        <a:rPr lang="en" sz="1000" b="1" u="none" dirty="0">
                          <a:solidFill>
                            <a:schemeClr val="dk1"/>
                          </a:solidFill>
                          <a:latin typeface="Calibri" panose="020F0502020204030204" pitchFamily="34" charset="0"/>
                          <a:ea typeface="Calibri" panose="020F0502020204030204" pitchFamily="34" charset="0"/>
                          <a:cs typeface="Calibri" panose="020F0502020204030204" pitchFamily="34" charset="0"/>
                          <a:sym typeface="Verdana"/>
                        </a:rPr>
                        <a:t>P.E :</a:t>
                      </a:r>
                      <a:r>
                        <a:rPr lang="en" sz="1000" b="0" u="none" dirty="0">
                          <a:solidFill>
                            <a:schemeClr val="dk1"/>
                          </a:solidFill>
                          <a:latin typeface="Calibri" panose="020F0502020204030204" pitchFamily="34" charset="0"/>
                          <a:ea typeface="Calibri" panose="020F0502020204030204" pitchFamily="34" charset="0"/>
                          <a:cs typeface="Calibri" panose="020F0502020204030204" pitchFamily="34" charset="0"/>
                          <a:sym typeface="Verdana"/>
                        </a:rPr>
                        <a:t> </a:t>
                      </a:r>
                      <a:r>
                        <a:rPr lang="en" sz="1000" b="0" u="none" dirty="0" smtClean="0">
                          <a:solidFill>
                            <a:schemeClr val="dk1"/>
                          </a:solidFill>
                          <a:latin typeface="Calibri" panose="020F0502020204030204" pitchFamily="34" charset="0"/>
                          <a:ea typeface="Calibri" panose="020F0502020204030204" pitchFamily="34" charset="0"/>
                          <a:cs typeface="Calibri" panose="020F0502020204030204" pitchFamily="34" charset="0"/>
                          <a:sym typeface="Verdana"/>
                        </a:rPr>
                        <a:t>Mr James </a:t>
                      </a:r>
                      <a:r>
                        <a:rPr lang="en" sz="1000" b="0" u="none" dirty="0" smtClean="0">
                          <a:solidFill>
                            <a:schemeClr val="dk1"/>
                          </a:solidFill>
                          <a:latin typeface="Calibri" panose="020F0502020204030204" pitchFamily="34" charset="0"/>
                          <a:ea typeface="Calibri" panose="020F0502020204030204" pitchFamily="34" charset="0"/>
                          <a:cs typeface="Calibri" panose="020F0502020204030204" pitchFamily="34" charset="0"/>
                          <a:sym typeface="Verdana"/>
                        </a:rPr>
                        <a:t>Green</a:t>
                      </a:r>
                    </a:p>
                    <a:p>
                      <a:r>
                        <a:rPr lang="en-GB" sz="700" b="0" i="0" u="none" strike="noStrike" cap="none" dirty="0" smtClean="0">
                          <a:solidFill>
                            <a:srgbClr val="000000"/>
                          </a:solidFill>
                          <a:effectLst/>
                          <a:latin typeface="Calibri" panose="020F0502020204030204" pitchFamily="34" charset="0"/>
                          <a:ea typeface="Arial"/>
                          <a:cs typeface="Calibri" panose="020F0502020204030204" pitchFamily="34" charset="0"/>
                          <a:sym typeface="Arial"/>
                        </a:rPr>
                        <a:t>Combine different movements with ease and fluency.</a:t>
                      </a:r>
                    </a:p>
                    <a:p>
                      <a:r>
                        <a:rPr lang="en-GB" sz="700" b="0" i="0" u="none" strike="noStrike" cap="none" dirty="0" smtClean="0">
                          <a:solidFill>
                            <a:srgbClr val="000000"/>
                          </a:solidFill>
                          <a:effectLst/>
                          <a:latin typeface="Calibri" panose="020F0502020204030204" pitchFamily="34" charset="0"/>
                          <a:ea typeface="Arial"/>
                          <a:cs typeface="Calibri" panose="020F0502020204030204" pitchFamily="34" charset="0"/>
                          <a:sym typeface="Arial"/>
                        </a:rPr>
                        <a:t>Confidently and safely use a range of large and small apparatus indoors and outside, alone and in a group. .Develop overall body-strength, balance, co-ordination and agility.</a:t>
                      </a:r>
                    </a:p>
                    <a:p>
                      <a:r>
                        <a:rPr lang="en-GB" sz="700" b="0" i="0" u="none" strike="noStrike" cap="none" dirty="0" smtClean="0">
                          <a:solidFill>
                            <a:srgbClr val="000000"/>
                          </a:solidFill>
                          <a:effectLst/>
                          <a:latin typeface="Calibri" panose="020F0502020204030204" pitchFamily="34" charset="0"/>
                          <a:ea typeface="Arial"/>
                          <a:cs typeface="Calibri" panose="020F0502020204030204" pitchFamily="34" charset="0"/>
                          <a:sym typeface="Arial"/>
                        </a:rPr>
                        <a:t>Further develop and refine a range of ball skills including: throwing, catching, kicking, passing, batting, and aiming.</a:t>
                      </a:r>
                    </a:p>
                    <a:p>
                      <a:r>
                        <a:rPr lang="en-GB" sz="700" b="0" i="0" u="none" strike="noStrike" cap="none" dirty="0" smtClean="0">
                          <a:solidFill>
                            <a:srgbClr val="000000"/>
                          </a:solidFill>
                          <a:effectLst/>
                          <a:latin typeface="Calibri" panose="020F0502020204030204" pitchFamily="34" charset="0"/>
                          <a:ea typeface="Arial"/>
                          <a:cs typeface="Calibri" panose="020F0502020204030204" pitchFamily="34" charset="0"/>
                          <a:sym typeface="Arial"/>
                        </a:rPr>
                        <a:t>Develop confidence, competence, precision and accuracy when engaging in activities that involve a ball. Develop the foundations of a handwriting style which is fast, accurate and efficient.</a:t>
                      </a:r>
                    </a:p>
                    <a:p>
                      <a:pPr marL="0" lvl="0" indent="0" algn="just" rtl="0">
                        <a:spcBef>
                          <a:spcPts val="0"/>
                        </a:spcBef>
                        <a:spcAft>
                          <a:spcPts val="0"/>
                        </a:spcAft>
                        <a:buNone/>
                      </a:pPr>
                      <a:endParaRPr sz="1000" b="0" u="none" dirty="0">
                        <a:solidFill>
                          <a:schemeClr val="dk1"/>
                        </a:solidFill>
                        <a:latin typeface="Calibri" panose="020F0502020204030204" pitchFamily="34" charset="0"/>
                        <a:ea typeface="Calibri" panose="020F0502020204030204" pitchFamily="34" charset="0"/>
                        <a:cs typeface="Calibri" panose="020F0502020204030204" pitchFamily="34" charset="0"/>
                        <a:sym typeface="Verdana"/>
                      </a:endParaRPr>
                    </a:p>
                  </a:txBody>
                  <a:tcPr marL="91425" marR="91425" marT="91425" marB="91425"/>
                </a:tc>
                <a:tc>
                  <a:txBody>
                    <a:bodyPr/>
                    <a:lstStyle/>
                    <a:p>
                      <a:pPr marL="0" lvl="0" indent="0" algn="just" rtl="0">
                        <a:spcBef>
                          <a:spcPts val="0"/>
                        </a:spcBef>
                        <a:spcAft>
                          <a:spcPts val="0"/>
                        </a:spcAft>
                        <a:buNone/>
                      </a:pPr>
                      <a:r>
                        <a:rPr lang="en-GB" sz="1000" u="sng" dirty="0">
                          <a:solidFill>
                            <a:schemeClr val="dk1"/>
                          </a:solidFill>
                          <a:latin typeface="Calibri" panose="020F0502020204030204" pitchFamily="34" charset="0"/>
                          <a:ea typeface="Calibri Light" panose="020F0302020204030204" pitchFamily="34" charset="0"/>
                          <a:cs typeface="Calibri" panose="020F0502020204030204" pitchFamily="34" charset="0"/>
                          <a:sym typeface="Verdana"/>
                        </a:rPr>
                        <a:t>T</a:t>
                      </a:r>
                      <a:r>
                        <a:rPr lang="en-GB" sz="1000" b="1" u="sng" dirty="0">
                          <a:solidFill>
                            <a:schemeClr val="dk1"/>
                          </a:solidFill>
                          <a:latin typeface="Calibri" panose="020F0502020204030204" pitchFamily="34" charset="0"/>
                          <a:ea typeface="Calibri Light" panose="020F0302020204030204" pitchFamily="34" charset="0"/>
                          <a:cs typeface="Calibri" panose="020F0502020204030204" pitchFamily="34" charset="0"/>
                          <a:sym typeface="Verdana"/>
                        </a:rPr>
                        <a:t>opic books. </a:t>
                      </a:r>
                      <a:endParaRPr sz="1000" b="1" u="sng" dirty="0">
                        <a:solidFill>
                          <a:schemeClr val="dk1"/>
                        </a:solidFill>
                        <a:latin typeface="Calibri" panose="020F0502020204030204" pitchFamily="34" charset="0"/>
                        <a:ea typeface="Calibri Light" panose="020F0302020204030204" pitchFamily="34" charset="0"/>
                        <a:cs typeface="Calibri" panose="020F0502020204030204" pitchFamily="34" charset="0"/>
                        <a:sym typeface="Verdana"/>
                      </a:endParaRPr>
                    </a:p>
                  </a:txBody>
                  <a:tcPr marL="91425" marR="91425" marT="91425" marB="91425"/>
                </a:tc>
                <a:extLst>
                  <a:ext uri="{0D108BD9-81ED-4DB2-BD59-A6C34878D82A}">
                    <a16:rowId xmlns:a16="http://schemas.microsoft.com/office/drawing/2014/main" val="10000"/>
                  </a:ext>
                </a:extLst>
              </a:tr>
              <a:tr h="1882220">
                <a:tc>
                  <a:txBody>
                    <a:bodyPr/>
                    <a:lstStyle/>
                    <a:p>
                      <a:pPr marL="0" lvl="0" indent="0" algn="just" rtl="0">
                        <a:spcBef>
                          <a:spcPts val="0"/>
                        </a:spcBef>
                        <a:spcAft>
                          <a:spcPts val="0"/>
                        </a:spcAft>
                        <a:buNone/>
                      </a:pPr>
                      <a:r>
                        <a:rPr lang="en" sz="1000" b="1" u="sng" dirty="0" smtClean="0">
                          <a:solidFill>
                            <a:schemeClr val="dk1"/>
                          </a:solidFill>
                          <a:latin typeface="Calibri" panose="020F0502020204030204" pitchFamily="34" charset="0"/>
                          <a:ea typeface="Verdana"/>
                          <a:cs typeface="Calibri" panose="020F0502020204030204" pitchFamily="34" charset="0"/>
                          <a:sym typeface="Verdana"/>
                        </a:rPr>
                        <a:t>Mathamatics:</a:t>
                      </a:r>
                    </a:p>
                    <a:p>
                      <a:r>
                        <a:rPr lang="en-GB" sz="900" b="0" i="0" u="none" strike="noStrike" cap="none" dirty="0" smtClean="0">
                          <a:solidFill>
                            <a:srgbClr val="000000"/>
                          </a:solidFill>
                          <a:effectLst/>
                          <a:latin typeface="Calibri" panose="020F0502020204030204" pitchFamily="34" charset="0"/>
                          <a:ea typeface="Arial"/>
                          <a:cs typeface="Calibri" panose="020F0502020204030204" pitchFamily="34" charset="0"/>
                          <a:sym typeface="Arial"/>
                        </a:rPr>
                        <a:t>Link the number symbol (numeral) with its cardinal number value.</a:t>
                      </a:r>
                    </a:p>
                    <a:p>
                      <a:r>
                        <a:rPr lang="en-GB" sz="900" b="0" i="0" u="none" strike="noStrike" cap="none" dirty="0" smtClean="0">
                          <a:solidFill>
                            <a:srgbClr val="000000"/>
                          </a:solidFill>
                          <a:effectLst/>
                          <a:latin typeface="Calibri" panose="020F0502020204030204" pitchFamily="34" charset="0"/>
                          <a:ea typeface="Arial"/>
                          <a:cs typeface="Calibri" panose="020F0502020204030204" pitchFamily="34" charset="0"/>
                          <a:sym typeface="Arial"/>
                        </a:rPr>
                        <a:t>Count beyond ten.</a:t>
                      </a:r>
                    </a:p>
                    <a:p>
                      <a:r>
                        <a:rPr lang="en-GB" sz="900" b="0" i="0" u="none" strike="noStrike" cap="none" dirty="0" smtClean="0">
                          <a:solidFill>
                            <a:srgbClr val="000000"/>
                          </a:solidFill>
                          <a:effectLst/>
                          <a:latin typeface="Calibri" panose="020F0502020204030204" pitchFamily="34" charset="0"/>
                          <a:ea typeface="Arial"/>
                          <a:cs typeface="Calibri" panose="020F0502020204030204" pitchFamily="34" charset="0"/>
                          <a:sym typeface="Arial"/>
                        </a:rPr>
                        <a:t>Compare numbers. Understand the ‘one more than/one less than’ relationship between consecutive numbers.</a:t>
                      </a:r>
                    </a:p>
                    <a:p>
                      <a:r>
                        <a:rPr lang="en-GB" sz="900" b="0" i="0" u="none" strike="noStrike" cap="none" dirty="0" smtClean="0">
                          <a:solidFill>
                            <a:srgbClr val="000000"/>
                          </a:solidFill>
                          <a:effectLst/>
                          <a:latin typeface="Calibri" panose="020F0502020204030204" pitchFamily="34" charset="0"/>
                          <a:ea typeface="Arial"/>
                          <a:cs typeface="Calibri" panose="020F0502020204030204" pitchFamily="34" charset="0"/>
                          <a:sym typeface="Arial"/>
                        </a:rPr>
                        <a:t>Explore the composition of numbers to 10.</a:t>
                      </a:r>
                    </a:p>
                    <a:p>
                      <a:r>
                        <a:rPr lang="en-GB" sz="900" b="0" i="0" u="none" strike="noStrike" cap="none" dirty="0" smtClean="0">
                          <a:solidFill>
                            <a:srgbClr val="000000"/>
                          </a:solidFill>
                          <a:effectLst/>
                          <a:latin typeface="Calibri" panose="020F0502020204030204" pitchFamily="34" charset="0"/>
                          <a:ea typeface="Arial"/>
                          <a:cs typeface="Calibri" panose="020F0502020204030204" pitchFamily="34" charset="0"/>
                          <a:sym typeface="Arial"/>
                        </a:rPr>
                        <a:t> Automatically recall number bonds for numbers 0–10.</a:t>
                      </a:r>
                    </a:p>
                    <a:p>
                      <a:pPr marL="0" lvl="0" indent="0" algn="just" rtl="0">
                        <a:spcBef>
                          <a:spcPts val="0"/>
                        </a:spcBef>
                        <a:spcAft>
                          <a:spcPts val="0"/>
                        </a:spcAft>
                        <a:buNone/>
                      </a:pPr>
                      <a:r>
                        <a:rPr lang="en-GB" sz="900" b="0" i="0" u="none" strike="noStrike" cap="none" dirty="0" smtClean="0">
                          <a:solidFill>
                            <a:srgbClr val="000000"/>
                          </a:solidFill>
                          <a:effectLst/>
                          <a:latin typeface="Calibri" panose="020F0502020204030204" pitchFamily="34" charset="0"/>
                          <a:ea typeface="Arial"/>
                          <a:cs typeface="Calibri" panose="020F0502020204030204" pitchFamily="34" charset="0"/>
                          <a:sym typeface="Arial"/>
                        </a:rPr>
                        <a:t>Compare length, weight and capacity. We will also be experimenting with a variety of ways</a:t>
                      </a:r>
                      <a:r>
                        <a:rPr lang="en-GB" sz="900" b="0" i="0" u="none" strike="noStrike" cap="none" baseline="0" dirty="0" smtClean="0">
                          <a:solidFill>
                            <a:srgbClr val="000000"/>
                          </a:solidFill>
                          <a:effectLst/>
                          <a:latin typeface="Calibri" panose="020F0502020204030204" pitchFamily="34" charset="0"/>
                          <a:ea typeface="Arial"/>
                          <a:cs typeface="Calibri" panose="020F0502020204030204" pitchFamily="34" charset="0"/>
                          <a:sym typeface="Arial"/>
                        </a:rPr>
                        <a:t> to weigh objects and ways to investigate capacity. </a:t>
                      </a:r>
                      <a:endParaRPr sz="900" b="1" u="sng" dirty="0">
                        <a:solidFill>
                          <a:schemeClr val="dk1"/>
                        </a:solidFill>
                        <a:latin typeface="Calibri" panose="020F0502020204030204" pitchFamily="34" charset="0"/>
                        <a:ea typeface="Verdana"/>
                        <a:cs typeface="Calibri" panose="020F0502020204030204" pitchFamily="34" charset="0"/>
                        <a:sym typeface="Verdana"/>
                      </a:endParaRPr>
                    </a:p>
                  </a:txBody>
                  <a:tcPr marL="91425" marR="91425" marT="91425" marB="91425"/>
                </a:tc>
                <a:tc>
                  <a:txBody>
                    <a:bodyPr/>
                    <a:lstStyle/>
                    <a:p>
                      <a:pPr marL="0" lvl="0" indent="0" algn="ctr" rtl="0">
                        <a:spcBef>
                          <a:spcPts val="0"/>
                        </a:spcBef>
                        <a:spcAft>
                          <a:spcPts val="0"/>
                        </a:spcAft>
                        <a:buNone/>
                      </a:pPr>
                      <a:r>
                        <a:rPr lang="en" sz="1800" b="1" dirty="0" smtClean="0">
                          <a:solidFill>
                            <a:schemeClr val="dk1"/>
                          </a:solidFill>
                          <a:latin typeface="Calibri" panose="020F0502020204030204" pitchFamily="34" charset="0"/>
                          <a:ea typeface="Verdana"/>
                          <a:cs typeface="Calibri" panose="020F0502020204030204" pitchFamily="34" charset="0"/>
                          <a:sym typeface="Verdana"/>
                        </a:rPr>
                        <a:t>Year </a:t>
                      </a:r>
                      <a:r>
                        <a:rPr lang="en" sz="1800" b="1" dirty="0">
                          <a:solidFill>
                            <a:schemeClr val="dk1"/>
                          </a:solidFill>
                          <a:latin typeface="Calibri" panose="020F0502020204030204" pitchFamily="34" charset="0"/>
                          <a:ea typeface="Verdana"/>
                          <a:cs typeface="Calibri" panose="020F0502020204030204" pitchFamily="34" charset="0"/>
                          <a:sym typeface="Verdana"/>
                        </a:rPr>
                        <a:t>Reception</a:t>
                      </a:r>
                      <a:endParaRPr sz="1800" b="1" dirty="0">
                        <a:solidFill>
                          <a:schemeClr val="dk1"/>
                        </a:solidFill>
                        <a:latin typeface="Calibri" panose="020F0502020204030204" pitchFamily="34" charset="0"/>
                        <a:ea typeface="Verdana"/>
                        <a:cs typeface="Calibri" panose="020F0502020204030204" pitchFamily="34" charset="0"/>
                        <a:sym typeface="Verdana"/>
                      </a:endParaRPr>
                    </a:p>
                    <a:p>
                      <a:pPr marL="0" lvl="0" indent="0" algn="ctr" rtl="0">
                        <a:spcBef>
                          <a:spcPts val="0"/>
                        </a:spcBef>
                        <a:spcAft>
                          <a:spcPts val="0"/>
                        </a:spcAft>
                        <a:buNone/>
                      </a:pPr>
                      <a:r>
                        <a:rPr lang="en" sz="1800" b="1" dirty="0">
                          <a:solidFill>
                            <a:schemeClr val="dk1"/>
                          </a:solidFill>
                          <a:latin typeface="Calibri" panose="020F0502020204030204" pitchFamily="34" charset="0"/>
                          <a:ea typeface="Verdana"/>
                          <a:cs typeface="Calibri" panose="020F0502020204030204" pitchFamily="34" charset="0"/>
                          <a:sym typeface="Verdana"/>
                        </a:rPr>
                        <a:t>Learning Overview</a:t>
                      </a:r>
                      <a:endParaRPr sz="1800" b="1" dirty="0">
                        <a:solidFill>
                          <a:schemeClr val="dk1"/>
                        </a:solidFill>
                        <a:latin typeface="Calibri" panose="020F0502020204030204" pitchFamily="34" charset="0"/>
                        <a:ea typeface="Verdana"/>
                        <a:cs typeface="Calibri" panose="020F0502020204030204" pitchFamily="34" charset="0"/>
                        <a:sym typeface="Verdana"/>
                      </a:endParaRPr>
                    </a:p>
                    <a:p>
                      <a:pPr marL="0" lvl="0" indent="0" algn="ctr" rtl="0">
                        <a:spcBef>
                          <a:spcPts val="0"/>
                        </a:spcBef>
                        <a:spcAft>
                          <a:spcPts val="0"/>
                        </a:spcAft>
                        <a:buNone/>
                      </a:pPr>
                      <a:r>
                        <a:rPr lang="en" sz="1800" b="1" dirty="0" smtClean="0">
                          <a:solidFill>
                            <a:schemeClr val="dk1"/>
                          </a:solidFill>
                          <a:latin typeface="Calibri" panose="020F0502020204030204" pitchFamily="34" charset="0"/>
                          <a:ea typeface="Verdana"/>
                          <a:cs typeface="Calibri" panose="020F0502020204030204" pitchFamily="34" charset="0"/>
                          <a:sym typeface="Verdana"/>
                        </a:rPr>
                        <a:t>Spring</a:t>
                      </a:r>
                      <a:endParaRPr sz="1800" b="1" dirty="0">
                        <a:solidFill>
                          <a:schemeClr val="dk1"/>
                        </a:solidFill>
                        <a:latin typeface="Calibri" panose="020F0502020204030204" pitchFamily="34" charset="0"/>
                        <a:ea typeface="Verdana"/>
                        <a:cs typeface="Calibri" panose="020F0502020204030204" pitchFamily="34" charset="0"/>
                        <a:sym typeface="Verdana"/>
                      </a:endParaRPr>
                    </a:p>
                  </a:txBody>
                  <a:tcPr marL="91425" marR="91425" marT="91425" marB="91425"/>
                </a:tc>
                <a:tc>
                  <a:txBody>
                    <a:bodyPr/>
                    <a:lstStyle/>
                    <a:p>
                      <a:pPr marL="0" lvl="0" indent="0" algn="just" rtl="0">
                        <a:spcBef>
                          <a:spcPts val="0"/>
                        </a:spcBef>
                        <a:spcAft>
                          <a:spcPts val="0"/>
                        </a:spcAft>
                        <a:buNone/>
                      </a:pPr>
                      <a:r>
                        <a:rPr lang="en" sz="1000" b="1" u="sng" dirty="0" smtClean="0">
                          <a:solidFill>
                            <a:schemeClr val="dk1"/>
                          </a:solidFill>
                          <a:latin typeface="Calibri" panose="020F0502020204030204" pitchFamily="34" charset="0"/>
                          <a:ea typeface="Verdana"/>
                          <a:cs typeface="Calibri" panose="020F0502020204030204" pitchFamily="34" charset="0"/>
                          <a:sym typeface="Verdana"/>
                        </a:rPr>
                        <a:t>Understanding the World</a:t>
                      </a:r>
                      <a:endParaRPr sz="1000" b="1" u="sng" dirty="0">
                        <a:solidFill>
                          <a:schemeClr val="dk1"/>
                        </a:solidFill>
                        <a:latin typeface="Calibri" panose="020F0502020204030204" pitchFamily="34" charset="0"/>
                        <a:ea typeface="Verdana"/>
                        <a:cs typeface="Calibri" panose="020F0502020204030204" pitchFamily="34" charset="0"/>
                        <a:sym typeface="Verdana"/>
                      </a:endParaRPr>
                    </a:p>
                    <a:p>
                      <a:r>
                        <a:rPr lang="en-GB" sz="700" b="0" i="0" u="none" strike="noStrike" cap="none" dirty="0" smtClean="0">
                          <a:solidFill>
                            <a:srgbClr val="000000"/>
                          </a:solidFill>
                          <a:effectLst/>
                          <a:latin typeface="Calibri" panose="020F0502020204030204" pitchFamily="34" charset="0"/>
                          <a:ea typeface="Arial"/>
                          <a:cs typeface="Calibri" panose="020F0502020204030204" pitchFamily="34" charset="0"/>
                          <a:sym typeface="Arial"/>
                        </a:rPr>
                        <a:t>Recognise some similarities and differences between life in this country and life in other countries.</a:t>
                      </a:r>
                    </a:p>
                    <a:p>
                      <a:r>
                        <a:rPr lang="en-GB" sz="700" b="0" i="0" u="none" strike="noStrike" cap="none" dirty="0" smtClean="0">
                          <a:solidFill>
                            <a:srgbClr val="000000"/>
                          </a:solidFill>
                          <a:effectLst/>
                          <a:latin typeface="Calibri" panose="020F0502020204030204" pitchFamily="34" charset="0"/>
                          <a:ea typeface="Arial"/>
                          <a:cs typeface="Calibri" panose="020F0502020204030204" pitchFamily="34" charset="0"/>
                          <a:sym typeface="Arial"/>
                        </a:rPr>
                        <a:t>Explore the natural world around them.</a:t>
                      </a:r>
                    </a:p>
                    <a:p>
                      <a:r>
                        <a:rPr lang="en-GB" sz="700" b="0" i="0" u="none" strike="noStrike" cap="none" dirty="0" smtClean="0">
                          <a:solidFill>
                            <a:srgbClr val="000000"/>
                          </a:solidFill>
                          <a:effectLst/>
                          <a:latin typeface="Calibri" panose="020F0502020204030204" pitchFamily="34" charset="0"/>
                          <a:ea typeface="Arial"/>
                          <a:cs typeface="Calibri" panose="020F0502020204030204" pitchFamily="34" charset="0"/>
                          <a:sym typeface="Arial"/>
                        </a:rPr>
                        <a:t>Describe what they see, hear and feel whilst outside.</a:t>
                      </a:r>
                    </a:p>
                    <a:p>
                      <a:r>
                        <a:rPr lang="en-GB" sz="700" b="0" i="0" u="none" strike="noStrike" cap="none" dirty="0" smtClean="0">
                          <a:solidFill>
                            <a:srgbClr val="000000"/>
                          </a:solidFill>
                          <a:effectLst/>
                          <a:latin typeface="Calibri" panose="020F0502020204030204" pitchFamily="34" charset="0"/>
                          <a:ea typeface="Arial"/>
                          <a:cs typeface="Calibri" panose="020F0502020204030204" pitchFamily="34" charset="0"/>
                          <a:sym typeface="Arial"/>
                        </a:rPr>
                        <a:t>Recognise some environments that are different to the one in which they live.</a:t>
                      </a:r>
                    </a:p>
                    <a:p>
                      <a:r>
                        <a:rPr lang="en-GB" sz="700" b="0" i="0" u="none" strike="noStrike" cap="none" dirty="0" smtClean="0">
                          <a:solidFill>
                            <a:srgbClr val="000000"/>
                          </a:solidFill>
                          <a:effectLst/>
                          <a:latin typeface="Calibri" panose="020F0502020204030204" pitchFamily="34" charset="0"/>
                          <a:ea typeface="Arial"/>
                          <a:cs typeface="Calibri" panose="020F0502020204030204" pitchFamily="34" charset="0"/>
                          <a:sym typeface="Arial"/>
                        </a:rPr>
                        <a:t> Understand the effect of changing seasons on the natural world around them.</a:t>
                      </a:r>
                    </a:p>
                    <a:p>
                      <a:r>
                        <a:rPr lang="en-GB" sz="700" b="0" i="0" u="none" strike="noStrike" cap="none" dirty="0" smtClean="0">
                          <a:solidFill>
                            <a:srgbClr val="000000"/>
                          </a:solidFill>
                          <a:effectLst/>
                          <a:latin typeface="Calibri" panose="020F0502020204030204" pitchFamily="34" charset="0"/>
                          <a:ea typeface="Verdana"/>
                          <a:cs typeface="Calibri" panose="020F0502020204030204" pitchFamily="34" charset="0"/>
                          <a:sym typeface="Arial"/>
                        </a:rPr>
                        <a:t>Looking at our Environment and small ways we can make a difference.</a:t>
                      </a:r>
                      <a:r>
                        <a:rPr lang="en-GB" sz="700" b="0" i="0" u="none" strike="noStrike" cap="none" baseline="0" dirty="0" smtClean="0">
                          <a:solidFill>
                            <a:srgbClr val="000000"/>
                          </a:solidFill>
                          <a:effectLst/>
                          <a:latin typeface="Calibri" panose="020F0502020204030204" pitchFamily="34" charset="0"/>
                          <a:ea typeface="Verdana"/>
                          <a:cs typeface="Calibri" panose="020F0502020204030204" pitchFamily="34" charset="0"/>
                          <a:sym typeface="Arial"/>
                        </a:rPr>
                        <a:t> </a:t>
                      </a:r>
                    </a:p>
                    <a:p>
                      <a:r>
                        <a:rPr lang="en-GB" sz="700" b="0" i="0" u="none" strike="noStrike" cap="none" baseline="0" dirty="0" smtClean="0">
                          <a:solidFill>
                            <a:srgbClr val="000000"/>
                          </a:solidFill>
                          <a:effectLst/>
                          <a:latin typeface="Calibri" panose="020F0502020204030204" pitchFamily="34" charset="0"/>
                          <a:ea typeface="Verdana"/>
                          <a:cs typeface="Calibri" panose="020F0502020204030204" pitchFamily="34" charset="0"/>
                          <a:sym typeface="Arial"/>
                        </a:rPr>
                        <a:t>Sharing where we live on the class Do Jo and discussing similarities and Differences. </a:t>
                      </a:r>
                    </a:p>
                    <a:p>
                      <a:r>
                        <a:rPr lang="en-GB" sz="700" b="0" i="0" u="none" strike="noStrike" cap="none" baseline="0" dirty="0" smtClean="0">
                          <a:solidFill>
                            <a:srgbClr val="000000"/>
                          </a:solidFill>
                          <a:effectLst/>
                          <a:latin typeface="Calibri" panose="020F0502020204030204" pitchFamily="34" charset="0"/>
                          <a:ea typeface="Verdana"/>
                          <a:cs typeface="Calibri" panose="020F0502020204030204" pitchFamily="34" charset="0"/>
                          <a:sym typeface="Arial"/>
                        </a:rPr>
                        <a:t>Looking at materials. </a:t>
                      </a:r>
                      <a:endParaRPr sz="700" dirty="0">
                        <a:solidFill>
                          <a:schemeClr val="dk1"/>
                        </a:solidFill>
                        <a:latin typeface="Calibri" panose="020F0502020204030204" pitchFamily="34" charset="0"/>
                        <a:ea typeface="Verdana"/>
                        <a:cs typeface="Calibri" panose="020F0502020204030204" pitchFamily="34" charset="0"/>
                        <a:sym typeface="Verdana"/>
                      </a:endParaRPr>
                    </a:p>
                  </a:txBody>
                  <a:tcPr marL="91425" marR="91425" marT="91425" marB="91425"/>
                </a:tc>
                <a:extLst>
                  <a:ext uri="{0D108BD9-81ED-4DB2-BD59-A6C34878D82A}">
                    <a16:rowId xmlns:a16="http://schemas.microsoft.com/office/drawing/2014/main" val="10001"/>
                  </a:ext>
                </a:extLst>
              </a:tr>
              <a:tr h="1980565">
                <a:tc>
                  <a:txBody>
                    <a:bodyPr/>
                    <a:lstStyle/>
                    <a:p>
                      <a:r>
                        <a:rPr lang="en-GB" sz="900" b="1" u="sng" dirty="0">
                          <a:solidFill>
                            <a:schemeClr val="dk1"/>
                          </a:solidFill>
                          <a:latin typeface="Calibri" panose="020F0502020204030204" pitchFamily="34" charset="0"/>
                          <a:ea typeface="Calibri" panose="020F0502020204030204" pitchFamily="34" charset="0"/>
                          <a:cs typeface="Calibri" panose="020F0502020204030204" pitchFamily="34" charset="0"/>
                          <a:sym typeface="Verdana"/>
                        </a:rPr>
                        <a:t>Communication and </a:t>
                      </a:r>
                      <a:r>
                        <a:rPr lang="en-GB" sz="900" b="1" u="sng" dirty="0" smtClean="0">
                          <a:solidFill>
                            <a:schemeClr val="dk1"/>
                          </a:solidFill>
                          <a:latin typeface="Calibri" panose="020F0502020204030204" pitchFamily="34" charset="0"/>
                          <a:ea typeface="Calibri" panose="020F0502020204030204" pitchFamily="34" charset="0"/>
                          <a:cs typeface="Calibri" panose="020F0502020204030204" pitchFamily="34" charset="0"/>
                          <a:sym typeface="Verdana"/>
                        </a:rPr>
                        <a:t>Language</a:t>
                      </a:r>
                      <a:r>
                        <a:rPr lang="en-GB" sz="900" b="1" u="sng" baseline="0" dirty="0" smtClean="0">
                          <a:solidFill>
                            <a:schemeClr val="dk1"/>
                          </a:solidFill>
                          <a:latin typeface="Calibri" panose="020F0502020204030204" pitchFamily="34" charset="0"/>
                          <a:ea typeface="Calibri" panose="020F0502020204030204" pitchFamily="34" charset="0"/>
                          <a:cs typeface="Calibri" panose="020F0502020204030204" pitchFamily="34" charset="0"/>
                          <a:sym typeface="Verdana"/>
                        </a:rPr>
                        <a:t> </a:t>
                      </a:r>
                    </a:p>
                    <a:p>
                      <a:r>
                        <a:rPr lang="en-GB" sz="700" b="0" i="0" u="none" strike="noStrike" cap="none" dirty="0" smtClean="0">
                          <a:solidFill>
                            <a:srgbClr val="000000"/>
                          </a:solidFill>
                          <a:effectLst/>
                          <a:latin typeface="Calibri" panose="020F0502020204030204" pitchFamily="34" charset="0"/>
                          <a:ea typeface="Arial"/>
                          <a:cs typeface="Calibri" panose="020F0502020204030204" pitchFamily="34" charset="0"/>
                          <a:sym typeface="Arial"/>
                        </a:rPr>
                        <a:t>Learn new vocabulary.</a:t>
                      </a:r>
                    </a:p>
                    <a:p>
                      <a:r>
                        <a:rPr lang="en-GB" sz="700" b="0" i="0" u="none" strike="noStrike" cap="none" dirty="0" smtClean="0">
                          <a:solidFill>
                            <a:srgbClr val="000000"/>
                          </a:solidFill>
                          <a:effectLst/>
                          <a:latin typeface="Calibri" panose="020F0502020204030204" pitchFamily="34" charset="0"/>
                          <a:ea typeface="Arial"/>
                          <a:cs typeface="Calibri" panose="020F0502020204030204" pitchFamily="34" charset="0"/>
                          <a:sym typeface="Arial"/>
                        </a:rPr>
                        <a:t>Use new vocabulary through the day.</a:t>
                      </a:r>
                    </a:p>
                    <a:p>
                      <a:r>
                        <a:rPr lang="en-GB" sz="700" b="0" i="0" u="none" strike="noStrike" cap="none" dirty="0" smtClean="0">
                          <a:solidFill>
                            <a:srgbClr val="000000"/>
                          </a:solidFill>
                          <a:effectLst/>
                          <a:latin typeface="Calibri" panose="020F0502020204030204" pitchFamily="34" charset="0"/>
                          <a:ea typeface="Arial"/>
                          <a:cs typeface="Calibri" panose="020F0502020204030204" pitchFamily="34" charset="0"/>
                          <a:sym typeface="Arial"/>
                        </a:rPr>
                        <a:t>Ask questions to find out more and to check they understand what has been said to them.</a:t>
                      </a:r>
                    </a:p>
                    <a:p>
                      <a:r>
                        <a:rPr lang="en-GB" sz="700" b="0" i="0" u="none" strike="noStrike" cap="none" dirty="0" smtClean="0">
                          <a:solidFill>
                            <a:srgbClr val="000000"/>
                          </a:solidFill>
                          <a:effectLst/>
                          <a:latin typeface="Calibri" panose="020F0502020204030204" pitchFamily="34" charset="0"/>
                          <a:ea typeface="Arial"/>
                          <a:cs typeface="Calibri" panose="020F0502020204030204" pitchFamily="34" charset="0"/>
                          <a:sym typeface="Arial"/>
                        </a:rPr>
                        <a:t>Articulate their ideas and thoughts in well-formed sentences.</a:t>
                      </a:r>
                    </a:p>
                    <a:p>
                      <a:pPr marL="0" marR="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sz="700" b="0" i="0" u="none" strike="noStrike" cap="none" dirty="0" smtClean="0">
                          <a:solidFill>
                            <a:srgbClr val="000000"/>
                          </a:solidFill>
                          <a:effectLst/>
                          <a:latin typeface="Calibri" panose="020F0502020204030204" pitchFamily="34" charset="0"/>
                          <a:ea typeface="Arial"/>
                          <a:cs typeface="Calibri" panose="020F0502020204030204" pitchFamily="34" charset="0"/>
                          <a:sym typeface="Arial"/>
                        </a:rPr>
                        <a:t>Engage in non-fiction books</a:t>
                      </a:r>
                      <a:r>
                        <a:rPr lang="en-GB" sz="700" b="0" i="0" u="none" strike="noStrike" cap="none" dirty="0" smtClean="0">
                          <a:solidFill>
                            <a:srgbClr val="000000"/>
                          </a:solidFill>
                          <a:effectLst/>
                          <a:latin typeface="Arial"/>
                          <a:ea typeface="Arial"/>
                          <a:cs typeface="Arial"/>
                          <a:sym typeface="Arial"/>
                        </a:rPr>
                        <a:t>.</a:t>
                      </a:r>
                    </a:p>
                    <a:p>
                      <a:r>
                        <a:rPr lang="en-GB" sz="700" b="0" i="0" u="none" strike="noStrike" cap="none" dirty="0" smtClean="0">
                          <a:solidFill>
                            <a:srgbClr val="000000"/>
                          </a:solidFill>
                          <a:effectLst/>
                          <a:latin typeface="Calibri" panose="020F0502020204030204" pitchFamily="34" charset="0"/>
                          <a:ea typeface="Arial"/>
                          <a:cs typeface="Calibri" panose="020F0502020204030204" pitchFamily="34" charset="0"/>
                          <a:sym typeface="Arial"/>
                        </a:rPr>
                        <a:t>Engage in story times.</a:t>
                      </a:r>
                    </a:p>
                    <a:p>
                      <a:r>
                        <a:rPr lang="en-GB" sz="700" b="0" i="0" u="none" strike="noStrike" cap="none" dirty="0" smtClean="0">
                          <a:solidFill>
                            <a:srgbClr val="000000"/>
                          </a:solidFill>
                          <a:effectLst/>
                          <a:latin typeface="Calibri" panose="020F0502020204030204" pitchFamily="34" charset="0"/>
                          <a:ea typeface="Arial"/>
                          <a:cs typeface="Calibri" panose="020F0502020204030204" pitchFamily="34" charset="0"/>
                          <a:sym typeface="Arial"/>
                        </a:rPr>
                        <a:t>Listen to and talk about stories to build familiarity and understanding.</a:t>
                      </a:r>
                    </a:p>
                    <a:p>
                      <a:r>
                        <a:rPr lang="en-GB" sz="700" b="0" i="0" u="none" strike="noStrike" cap="none" dirty="0" smtClean="0">
                          <a:solidFill>
                            <a:srgbClr val="000000"/>
                          </a:solidFill>
                          <a:effectLst/>
                          <a:latin typeface="Calibri" panose="020F0502020204030204" pitchFamily="34" charset="0"/>
                          <a:ea typeface="Arial"/>
                          <a:cs typeface="Calibri" panose="020F0502020204030204" pitchFamily="34" charset="0"/>
                          <a:sym typeface="Arial"/>
                        </a:rPr>
                        <a:t>Retell the story, once they have developed a deep familiarity with the text; some as exact repetition and some in their own words.</a:t>
                      </a:r>
                    </a:p>
                    <a:p>
                      <a:r>
                        <a:rPr lang="en-GB" sz="700" b="0" i="0" u="none" strike="noStrike" cap="none" dirty="0" smtClean="0">
                          <a:solidFill>
                            <a:srgbClr val="000000"/>
                          </a:solidFill>
                          <a:effectLst/>
                          <a:latin typeface="Calibri" panose="020F0502020204030204" pitchFamily="34" charset="0"/>
                          <a:ea typeface="Arial"/>
                          <a:cs typeface="Calibri" panose="020F0502020204030204" pitchFamily="34" charset="0"/>
                          <a:sym typeface="Arial"/>
                        </a:rPr>
                        <a:t>Use new vocabulary in different contexts.</a:t>
                      </a:r>
                    </a:p>
                    <a:p>
                      <a:endParaRPr lang="en-US" sz="700" b="1" u="sng" dirty="0" smtClean="0">
                        <a:solidFill>
                          <a:schemeClr val="dk1"/>
                        </a:solidFill>
                        <a:latin typeface="Calibri" panose="020F0502020204030204" pitchFamily="34" charset="0"/>
                        <a:ea typeface="Calibri" panose="020F0502020204030204" pitchFamily="34" charset="0"/>
                        <a:cs typeface="Calibri" panose="020F0502020204030204" pitchFamily="34" charset="0"/>
                        <a:sym typeface="Verdana"/>
                      </a:endParaRPr>
                    </a:p>
                    <a:p>
                      <a:r>
                        <a:rPr lang="en-US" sz="700" b="1" u="sng" dirty="0" smtClean="0">
                          <a:solidFill>
                            <a:schemeClr val="dk1"/>
                          </a:solidFill>
                          <a:latin typeface="Calibri" panose="020F0502020204030204" pitchFamily="34" charset="0"/>
                          <a:ea typeface="Calibri" panose="020F0502020204030204" pitchFamily="34" charset="0"/>
                          <a:cs typeface="Calibri" panose="020F0502020204030204" pitchFamily="34" charset="0"/>
                          <a:sym typeface="Verdana"/>
                        </a:rPr>
                        <a:t>Spanish</a:t>
                      </a:r>
                      <a:r>
                        <a:rPr lang="en-US" sz="700" b="1" u="sng" dirty="0" smtClean="0">
                          <a:solidFill>
                            <a:schemeClr val="dk1"/>
                          </a:solidFill>
                          <a:latin typeface="Calibri" panose="020F0502020204030204" pitchFamily="34" charset="0"/>
                          <a:ea typeface="Calibri" panose="020F0502020204030204" pitchFamily="34" charset="0"/>
                          <a:cs typeface="Calibri" panose="020F0502020204030204" pitchFamily="34" charset="0"/>
                          <a:sym typeface="Verdana"/>
                        </a:rPr>
                        <a:t>:</a:t>
                      </a:r>
                      <a:r>
                        <a:rPr lang="en-US" sz="700" b="1" u="sng" baseline="0" dirty="0" smtClean="0">
                          <a:solidFill>
                            <a:schemeClr val="dk1"/>
                          </a:solidFill>
                          <a:latin typeface="Calibri" panose="020F0502020204030204" pitchFamily="34" charset="0"/>
                          <a:ea typeface="Calibri" panose="020F0502020204030204" pitchFamily="34" charset="0"/>
                          <a:cs typeface="Calibri" panose="020F0502020204030204" pitchFamily="34" charset="0"/>
                          <a:sym typeface="Verdana"/>
                        </a:rPr>
                        <a:t> </a:t>
                      </a:r>
                      <a:r>
                        <a:rPr lang="en-US" sz="700" dirty="0" smtClean="0">
                          <a:solidFill>
                            <a:schemeClr val="dk1"/>
                          </a:solidFill>
                          <a:highlight>
                            <a:schemeClr val="lt1"/>
                          </a:highlight>
                          <a:latin typeface="Calibri" panose="020F0502020204030204" pitchFamily="34" charset="0"/>
                          <a:ea typeface="Calibri" panose="020F0502020204030204" pitchFamily="34" charset="0"/>
                          <a:cs typeface="Calibri" panose="020F0502020204030204" pitchFamily="34" charset="0"/>
                          <a:sym typeface="Verdana"/>
                        </a:rPr>
                        <a:t>Will be with Mr.  Marcos Casado</a:t>
                      </a:r>
                    </a:p>
                    <a:p>
                      <a:pPr marL="0" marR="25400" lvl="0" indent="0" algn="just" defTabSz="914400" rtl="0" eaLnBrk="1" fontAlgn="auto" latinLnBrk="0" hangingPunct="1">
                        <a:lnSpc>
                          <a:spcPct val="115000"/>
                        </a:lnSpc>
                        <a:spcBef>
                          <a:spcPts val="200"/>
                        </a:spcBef>
                        <a:spcAft>
                          <a:spcPts val="0"/>
                        </a:spcAft>
                        <a:buClr>
                          <a:srgbClr val="000000"/>
                        </a:buClr>
                        <a:buSzTx/>
                        <a:buFont typeface="Arial"/>
                        <a:buNone/>
                        <a:tabLst/>
                        <a:defRPr/>
                      </a:pPr>
                      <a:endParaRPr lang="en-GB" sz="800" b="0" i="0" u="none" strike="noStrike" cap="none" dirty="0" smtClean="0">
                        <a:solidFill>
                          <a:srgbClr val="000000"/>
                        </a:solidFill>
                        <a:effectLst/>
                        <a:latin typeface="Calibri" panose="020F0502020204030204" pitchFamily="34" charset="0"/>
                        <a:ea typeface="Arial"/>
                        <a:cs typeface="Calibri" panose="020F0502020204030204" pitchFamily="34" charset="0"/>
                        <a:sym typeface="Arial"/>
                      </a:endParaRPr>
                    </a:p>
                    <a:p>
                      <a:pPr marL="0" marR="25400" lvl="0" indent="0" algn="just" rtl="0">
                        <a:lnSpc>
                          <a:spcPct val="115000"/>
                        </a:lnSpc>
                        <a:spcBef>
                          <a:spcPts val="200"/>
                        </a:spcBef>
                        <a:spcAft>
                          <a:spcPts val="0"/>
                        </a:spcAft>
                        <a:buNone/>
                      </a:pPr>
                      <a:endParaRPr sz="700" dirty="0">
                        <a:solidFill>
                          <a:schemeClr val="dk1"/>
                        </a:solidFill>
                        <a:latin typeface="Calibri" panose="020F0502020204030204" pitchFamily="34" charset="0"/>
                        <a:ea typeface="Verdana"/>
                        <a:cs typeface="Calibri" panose="020F0502020204030204" pitchFamily="34" charset="0"/>
                        <a:sym typeface="Verdana"/>
                      </a:endParaRPr>
                    </a:p>
                  </a:txBody>
                  <a:tcPr marL="91425" marR="91425" marT="91425" marB="91425"/>
                </a:tc>
                <a:tc>
                  <a:txBody>
                    <a:bodyPr/>
                    <a:lstStyle/>
                    <a:p>
                      <a:pPr marL="0" lvl="0" indent="0" algn="just" rtl="0">
                        <a:spcBef>
                          <a:spcPts val="0"/>
                        </a:spcBef>
                        <a:spcAft>
                          <a:spcPts val="0"/>
                        </a:spcAft>
                        <a:buNone/>
                      </a:pPr>
                      <a:r>
                        <a:rPr lang="en" sz="1000" b="1" u="sng" dirty="0" smtClean="0">
                          <a:solidFill>
                            <a:schemeClr val="dk1"/>
                          </a:solidFill>
                          <a:latin typeface="Calibri" panose="020F0502020204030204" pitchFamily="34" charset="0"/>
                          <a:ea typeface="Calibri" panose="020F0502020204030204" pitchFamily="34" charset="0"/>
                          <a:cs typeface="Calibri" panose="020F0502020204030204" pitchFamily="34" charset="0"/>
                          <a:sym typeface="Verdana"/>
                        </a:rPr>
                        <a:t> Expressive Arts and Design</a:t>
                      </a:r>
                    </a:p>
                    <a:p>
                      <a:pPr marL="0" lvl="0" indent="0" algn="just" rtl="0">
                        <a:spcBef>
                          <a:spcPts val="0"/>
                        </a:spcBef>
                        <a:spcAft>
                          <a:spcPts val="0"/>
                        </a:spcAft>
                        <a:buNone/>
                      </a:pPr>
                      <a:r>
                        <a:rPr lang="en-GB" sz="800" b="0" u="none" dirty="0" smtClean="0">
                          <a:solidFill>
                            <a:schemeClr val="dk1"/>
                          </a:solidFill>
                          <a:latin typeface="Calibri" panose="020F0502020204030204" pitchFamily="34" charset="0"/>
                          <a:ea typeface="Calibri" panose="020F0502020204030204" pitchFamily="34" charset="0"/>
                          <a:cs typeface="Calibri" panose="020F0502020204030204" pitchFamily="34" charset="0"/>
                          <a:sym typeface="Verdana"/>
                        </a:rPr>
                        <a:t>Sing in a group or on their own, increasing</a:t>
                      </a:r>
                      <a:r>
                        <a:rPr lang="en-GB" sz="800" b="0" u="none" baseline="0" dirty="0" smtClean="0">
                          <a:solidFill>
                            <a:schemeClr val="dk1"/>
                          </a:solidFill>
                          <a:latin typeface="Calibri" panose="020F0502020204030204" pitchFamily="34" charset="0"/>
                          <a:ea typeface="Calibri" panose="020F0502020204030204" pitchFamily="34" charset="0"/>
                          <a:cs typeface="Calibri" panose="020F0502020204030204" pitchFamily="34" charset="0"/>
                          <a:sym typeface="Verdana"/>
                        </a:rPr>
                        <a:t> matching the pitch and following the melody. </a:t>
                      </a:r>
                    </a:p>
                    <a:p>
                      <a:pPr marL="0" lvl="0" indent="0" algn="just" rtl="0">
                        <a:spcBef>
                          <a:spcPts val="0"/>
                        </a:spcBef>
                        <a:spcAft>
                          <a:spcPts val="0"/>
                        </a:spcAft>
                        <a:buNone/>
                      </a:pPr>
                      <a:r>
                        <a:rPr lang="en-GB" sz="800" b="0" u="none" baseline="0" dirty="0" smtClean="0">
                          <a:solidFill>
                            <a:schemeClr val="dk1"/>
                          </a:solidFill>
                          <a:latin typeface="Calibri" panose="020F0502020204030204" pitchFamily="34" charset="0"/>
                          <a:ea typeface="Calibri" panose="020F0502020204030204" pitchFamily="34" charset="0"/>
                          <a:cs typeface="Calibri" panose="020F0502020204030204" pitchFamily="34" charset="0"/>
                          <a:sym typeface="Verdana"/>
                        </a:rPr>
                        <a:t>Develop pretend storylines in their play. </a:t>
                      </a: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lang="en-GB" sz="800" b="0" u="none" baseline="0" dirty="0" smtClean="0">
                          <a:solidFill>
                            <a:schemeClr val="dk1"/>
                          </a:solidFill>
                          <a:latin typeface="Calibri" panose="020F0502020204030204" pitchFamily="34" charset="0"/>
                          <a:ea typeface="Calibri" panose="020F0502020204030204" pitchFamily="34" charset="0"/>
                          <a:cs typeface="Calibri" panose="020F0502020204030204" pitchFamily="34" charset="0"/>
                          <a:sym typeface="Verdana"/>
                        </a:rPr>
                        <a:t>Explore and engage in music making and dance. </a:t>
                      </a: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lang="en-US" sz="700" b="1" u="sng" dirty="0" smtClean="0">
                          <a:solidFill>
                            <a:schemeClr val="dk1"/>
                          </a:solidFill>
                          <a:latin typeface="Calibri" panose="020F0502020204030204" pitchFamily="34" charset="0"/>
                          <a:ea typeface="Calibri" panose="020F0502020204030204" pitchFamily="34" charset="0"/>
                          <a:cs typeface="Calibri" panose="020F0502020204030204" pitchFamily="34" charset="0"/>
                          <a:sym typeface="Verdana"/>
                        </a:rPr>
                        <a:t> </a:t>
                      </a: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endParaRPr lang="en-US" sz="700" b="1" u="sng" dirty="0" smtClean="0">
                        <a:solidFill>
                          <a:schemeClr val="dk1"/>
                        </a:solidFill>
                        <a:latin typeface="Calibri" panose="020F0502020204030204" pitchFamily="34" charset="0"/>
                        <a:ea typeface="Calibri" panose="020F0502020204030204" pitchFamily="34" charset="0"/>
                        <a:cs typeface="Calibri" panose="020F0502020204030204" pitchFamily="34" charset="0"/>
                        <a:sym typeface="Verdana"/>
                      </a:endParaRP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endParaRPr lang="en-US" sz="700" b="1" u="sng" dirty="0" smtClean="0">
                        <a:solidFill>
                          <a:schemeClr val="dk1"/>
                        </a:solidFill>
                        <a:latin typeface="Calibri" panose="020F0502020204030204" pitchFamily="34" charset="0"/>
                        <a:ea typeface="Calibri" panose="020F0502020204030204" pitchFamily="34" charset="0"/>
                        <a:cs typeface="Calibri" panose="020F0502020204030204" pitchFamily="34" charset="0"/>
                        <a:sym typeface="Verdana"/>
                      </a:endParaRP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lang="en-US" sz="700" b="1" u="sng" dirty="0" smtClean="0">
                          <a:solidFill>
                            <a:schemeClr val="dk1"/>
                          </a:solidFill>
                          <a:latin typeface="Calibri" panose="020F0502020204030204" pitchFamily="34" charset="0"/>
                          <a:ea typeface="Calibri" panose="020F0502020204030204" pitchFamily="34" charset="0"/>
                          <a:cs typeface="Calibri" panose="020F0502020204030204" pitchFamily="34" charset="0"/>
                          <a:sym typeface="Verdana"/>
                        </a:rPr>
                        <a:t>Music</a:t>
                      </a:r>
                      <a:r>
                        <a:rPr lang="en-US" sz="700" b="1" u="sng" dirty="0" smtClean="0">
                          <a:solidFill>
                            <a:schemeClr val="dk1"/>
                          </a:solidFill>
                          <a:latin typeface="Calibri" panose="020F0502020204030204" pitchFamily="34" charset="0"/>
                          <a:ea typeface="Calibri" panose="020F0502020204030204" pitchFamily="34" charset="0"/>
                          <a:cs typeface="Calibri" panose="020F0502020204030204" pitchFamily="34" charset="0"/>
                          <a:sym typeface="Verdana"/>
                        </a:rPr>
                        <a:t>:</a:t>
                      </a:r>
                      <a:r>
                        <a:rPr lang="en-US" sz="700" b="1" u="sng" baseline="0" dirty="0" smtClean="0">
                          <a:solidFill>
                            <a:schemeClr val="dk1"/>
                          </a:solidFill>
                          <a:latin typeface="Calibri" panose="020F0502020204030204" pitchFamily="34" charset="0"/>
                          <a:ea typeface="Calibri" panose="020F0502020204030204" pitchFamily="34" charset="0"/>
                          <a:cs typeface="Calibri" panose="020F0502020204030204" pitchFamily="34" charset="0"/>
                          <a:sym typeface="Verdana"/>
                        </a:rPr>
                        <a:t> </a:t>
                      </a:r>
                      <a:r>
                        <a:rPr lang="en-US" sz="800" dirty="0" smtClean="0">
                          <a:solidFill>
                            <a:schemeClr val="dk1"/>
                          </a:solidFill>
                          <a:highlight>
                            <a:schemeClr val="lt1"/>
                          </a:highlight>
                          <a:latin typeface="Calibri" panose="020F0502020204030204" pitchFamily="34" charset="0"/>
                          <a:ea typeface="Verdana"/>
                          <a:cs typeface="Calibri" panose="020F0502020204030204" pitchFamily="34" charset="0"/>
                          <a:sym typeface="Verdana"/>
                        </a:rPr>
                        <a:t>Will be with Mr. D.’Auvergne</a:t>
                      </a:r>
                    </a:p>
                    <a:p>
                      <a:pPr marL="0" lvl="0" indent="0" algn="just" rtl="0">
                        <a:spcBef>
                          <a:spcPts val="0"/>
                        </a:spcBef>
                        <a:spcAft>
                          <a:spcPts val="0"/>
                        </a:spcAft>
                        <a:buNone/>
                      </a:pPr>
                      <a:endParaRPr sz="800" b="0" u="none" dirty="0">
                        <a:solidFill>
                          <a:schemeClr val="dk1"/>
                        </a:solidFill>
                        <a:latin typeface="Calibri" panose="020F0502020204030204" pitchFamily="34" charset="0"/>
                        <a:ea typeface="Calibri" panose="020F0502020204030204" pitchFamily="34" charset="0"/>
                        <a:cs typeface="Calibri" panose="020F0502020204030204" pitchFamily="34" charset="0"/>
                        <a:sym typeface="Verdana"/>
                      </a:endParaRPr>
                    </a:p>
                  </a:txBody>
                  <a:tcPr marL="91425" marR="91425" marT="91425" marB="91425"/>
                </a:tc>
                <a:tc>
                  <a:txBody>
                    <a:bodyPr/>
                    <a:lstStyle/>
                    <a:p>
                      <a:pPr marL="0" lvl="0" indent="0" algn="just" rtl="0">
                        <a:spcBef>
                          <a:spcPts val="0"/>
                        </a:spcBef>
                        <a:spcAft>
                          <a:spcPts val="0"/>
                        </a:spcAft>
                        <a:buNone/>
                      </a:pPr>
                      <a:r>
                        <a:rPr lang="en" sz="1000" b="1" u="sng" dirty="0">
                          <a:solidFill>
                            <a:schemeClr val="dk1"/>
                          </a:solidFill>
                          <a:latin typeface="Calibri" panose="020F0502020204030204" pitchFamily="34" charset="0"/>
                          <a:ea typeface="Verdana"/>
                          <a:cs typeface="Calibri" panose="020F0502020204030204" pitchFamily="34" charset="0"/>
                          <a:sym typeface="Verdana"/>
                        </a:rPr>
                        <a:t>Religious Education:</a:t>
                      </a:r>
                      <a:endParaRPr sz="1000" b="1" u="sng" dirty="0">
                        <a:solidFill>
                          <a:schemeClr val="dk1"/>
                        </a:solidFill>
                        <a:latin typeface="Calibri" panose="020F0502020204030204" pitchFamily="34" charset="0"/>
                        <a:ea typeface="Verdana"/>
                        <a:cs typeface="Calibri" panose="020F0502020204030204" pitchFamily="34" charset="0"/>
                        <a:sym typeface="Verdana"/>
                      </a:endParaRPr>
                    </a:p>
                    <a:p>
                      <a:pPr marL="0" marR="0" lvl="0" indent="0" algn="just" rtl="0">
                        <a:spcBef>
                          <a:spcPts val="125"/>
                        </a:spcBef>
                        <a:spcAft>
                          <a:spcPts val="0"/>
                        </a:spcAft>
                        <a:buClr>
                          <a:schemeClr val="dk1"/>
                        </a:buClr>
                        <a:buSzPts val="1100"/>
                        <a:buFont typeface="Arial"/>
                        <a:buNone/>
                      </a:pPr>
                      <a:r>
                        <a:rPr lang="en" sz="700" dirty="0" smtClean="0">
                          <a:solidFill>
                            <a:schemeClr val="dk1"/>
                          </a:solidFill>
                          <a:latin typeface="Calibri" panose="020F0502020204030204" pitchFamily="34" charset="0"/>
                          <a:ea typeface="Verdana"/>
                          <a:cs typeface="Calibri" panose="020F0502020204030204" pitchFamily="34" charset="0"/>
                          <a:sym typeface="Verdana"/>
                        </a:rPr>
                        <a:t> </a:t>
                      </a:r>
                      <a:r>
                        <a:rPr lang="en" sz="800" dirty="0">
                          <a:solidFill>
                            <a:schemeClr val="dk1"/>
                          </a:solidFill>
                          <a:latin typeface="Calibri" panose="020F0502020204030204" pitchFamily="34" charset="0"/>
                          <a:ea typeface="Verdana"/>
                          <a:cs typeface="Calibri" panose="020F0502020204030204" pitchFamily="34" charset="0"/>
                          <a:sym typeface="Verdana"/>
                        </a:rPr>
                        <a:t>Our Catholic Social Teaching value </a:t>
                      </a:r>
                      <a:r>
                        <a:rPr lang="en" sz="800" dirty="0" smtClean="0">
                          <a:solidFill>
                            <a:schemeClr val="dk1"/>
                          </a:solidFill>
                          <a:latin typeface="Calibri" panose="020F0502020204030204" pitchFamily="34" charset="0"/>
                          <a:ea typeface="Verdana"/>
                          <a:cs typeface="Calibri" panose="020F0502020204030204" pitchFamily="34" charset="0"/>
                          <a:sym typeface="Verdana"/>
                        </a:rPr>
                        <a:t>is Solidarity and Peace.  The Big Question.  Who does jesus show love to? </a:t>
                      </a:r>
                    </a:p>
                    <a:p>
                      <a:pPr marL="0" marR="0" lvl="0" indent="0" algn="just" rtl="0">
                        <a:spcBef>
                          <a:spcPts val="125"/>
                        </a:spcBef>
                        <a:spcAft>
                          <a:spcPts val="0"/>
                        </a:spcAft>
                        <a:buClr>
                          <a:schemeClr val="dk1"/>
                        </a:buClr>
                        <a:buSzPts val="1100"/>
                        <a:buFont typeface="Arial"/>
                        <a:buNone/>
                      </a:pPr>
                      <a:r>
                        <a:rPr lang="en" sz="800" dirty="0" smtClean="0">
                          <a:solidFill>
                            <a:schemeClr val="dk1"/>
                          </a:solidFill>
                          <a:highlight>
                            <a:srgbClr val="FFFFFF"/>
                          </a:highlight>
                          <a:latin typeface="Calibri" panose="020F0502020204030204" pitchFamily="34" charset="0"/>
                          <a:ea typeface="Verdana"/>
                          <a:cs typeface="Calibri" panose="020F0502020204030204" pitchFamily="34" charset="0"/>
                          <a:sym typeface="Verdana"/>
                        </a:rPr>
                        <a:t>Collective Worship daily. Learning the Lord’s Prayer, Glory Be and Hail Mary. </a:t>
                      </a:r>
                      <a:r>
                        <a:rPr lang="en" sz="800" dirty="0" smtClean="0">
                          <a:solidFill>
                            <a:schemeClr val="dk1"/>
                          </a:solidFill>
                          <a:highlight>
                            <a:srgbClr val="FFFFFF"/>
                          </a:highlight>
                          <a:latin typeface="Calibri" panose="020F0502020204030204" pitchFamily="34" charset="0"/>
                          <a:ea typeface="Verdana"/>
                          <a:cs typeface="Calibri" panose="020F0502020204030204" pitchFamily="34" charset="0"/>
                          <a:sym typeface="Verdana"/>
                        </a:rPr>
                        <a:t>Morning, Lunch time and Home</a:t>
                      </a:r>
                      <a:r>
                        <a:rPr lang="en" sz="800" baseline="0" dirty="0" smtClean="0">
                          <a:solidFill>
                            <a:schemeClr val="dk1"/>
                          </a:solidFill>
                          <a:highlight>
                            <a:srgbClr val="FFFFFF"/>
                          </a:highlight>
                          <a:latin typeface="Calibri" panose="020F0502020204030204" pitchFamily="34" charset="0"/>
                          <a:ea typeface="Verdana"/>
                          <a:cs typeface="Calibri" panose="020F0502020204030204" pitchFamily="34" charset="0"/>
                          <a:sym typeface="Verdana"/>
                        </a:rPr>
                        <a:t> time prayers. </a:t>
                      </a:r>
                      <a:endParaRPr lang="en" sz="800" dirty="0" smtClean="0">
                        <a:solidFill>
                          <a:schemeClr val="dk1"/>
                        </a:solidFill>
                        <a:highlight>
                          <a:srgbClr val="FFFFFF"/>
                        </a:highlight>
                        <a:latin typeface="Calibri" panose="020F0502020204030204" pitchFamily="34" charset="0"/>
                        <a:ea typeface="Verdana"/>
                        <a:cs typeface="Calibri" panose="020F0502020204030204" pitchFamily="34" charset="0"/>
                        <a:sym typeface="Verdana"/>
                      </a:endParaRPr>
                    </a:p>
                  </a:txBody>
                  <a:tcPr marL="91425" marR="91425" marT="91425" marB="91425"/>
                </a:tc>
                <a:extLst>
                  <a:ext uri="{0D108BD9-81ED-4DB2-BD59-A6C34878D82A}">
                    <a16:rowId xmlns:a16="http://schemas.microsoft.com/office/drawing/2014/main" val="10002"/>
                  </a:ext>
                </a:extLst>
              </a:tr>
            </a:tbl>
          </a:graphicData>
        </a:graphic>
      </p:graphicFrame>
      <p:sp>
        <p:nvSpPr>
          <p:cNvPr id="10" name="TextBox 9"/>
          <p:cNvSpPr txBox="1"/>
          <p:nvPr/>
        </p:nvSpPr>
        <p:spPr>
          <a:xfrm>
            <a:off x="2955471" y="2441121"/>
            <a:ext cx="3094265" cy="1079744"/>
          </a:xfrm>
          <a:prstGeom prst="rect">
            <a:avLst/>
          </a:prstGeom>
          <a:noFill/>
        </p:spPr>
        <p:txBody>
          <a:bodyPr wrap="square" rtlCol="0">
            <a:spAutoFit/>
          </a:bodyPr>
          <a:lstStyle/>
          <a:p>
            <a:r>
              <a:rPr lang="en-GB" sz="700" dirty="0">
                <a:latin typeface="Calibri" panose="020F0502020204030204" pitchFamily="34" charset="0"/>
                <a:cs typeface="Calibri" panose="020F0502020204030204" pitchFamily="34" charset="0"/>
              </a:rPr>
              <a:t>Read simple phrases and sentences made up of words with known letter–sound correspondences and, where necessary, a few exception words.</a:t>
            </a:r>
          </a:p>
          <a:p>
            <a:r>
              <a:rPr lang="en-GB" sz="700" dirty="0" smtClean="0">
                <a:latin typeface="Calibri" panose="020F0502020204030204" pitchFamily="34" charset="0"/>
                <a:cs typeface="Calibri" panose="020F0502020204030204" pitchFamily="34" charset="0"/>
              </a:rPr>
              <a:t>Re-read </a:t>
            </a:r>
            <a:r>
              <a:rPr lang="en-GB" sz="700" dirty="0">
                <a:latin typeface="Calibri" panose="020F0502020204030204" pitchFamily="34" charset="0"/>
                <a:cs typeface="Calibri" panose="020F0502020204030204" pitchFamily="34" charset="0"/>
              </a:rPr>
              <a:t>these books to build up their confidence in word reading, their fluency and their understanding and enjoyment.</a:t>
            </a:r>
          </a:p>
          <a:p>
            <a:r>
              <a:rPr lang="en-GB" sz="700" dirty="0" smtClean="0">
                <a:latin typeface="Calibri" panose="020F0502020204030204" pitchFamily="34" charset="0"/>
                <a:cs typeface="Calibri" panose="020F0502020204030204" pitchFamily="34" charset="0"/>
              </a:rPr>
              <a:t> </a:t>
            </a:r>
            <a:r>
              <a:rPr lang="en-GB" sz="700" dirty="0">
                <a:latin typeface="Calibri" panose="020F0502020204030204" pitchFamily="34" charset="0"/>
                <a:cs typeface="Calibri" panose="020F0502020204030204" pitchFamily="34" charset="0"/>
              </a:rPr>
              <a:t>Form lower-case and capital letters correctly.</a:t>
            </a:r>
          </a:p>
          <a:p>
            <a:r>
              <a:rPr lang="en-GB" sz="700" dirty="0" smtClean="0">
                <a:latin typeface="Calibri" panose="020F0502020204030204" pitchFamily="34" charset="0"/>
                <a:cs typeface="Calibri" panose="020F0502020204030204" pitchFamily="34" charset="0"/>
              </a:rPr>
              <a:t> </a:t>
            </a:r>
            <a:r>
              <a:rPr lang="en-GB" sz="700" dirty="0">
                <a:latin typeface="Calibri" panose="020F0502020204030204" pitchFamily="34" charset="0"/>
                <a:cs typeface="Calibri" panose="020F0502020204030204" pitchFamily="34" charset="0"/>
              </a:rPr>
              <a:t>Spell words by identifying the sounds and then writing the sound with letter/s.</a:t>
            </a:r>
          </a:p>
          <a:p>
            <a:r>
              <a:rPr lang="en-GB" sz="700" dirty="0" smtClean="0">
                <a:latin typeface="Calibri" panose="020F0502020204030204" pitchFamily="34" charset="0"/>
                <a:cs typeface="Calibri" panose="020F0502020204030204" pitchFamily="34" charset="0"/>
              </a:rPr>
              <a:t> </a:t>
            </a:r>
            <a:r>
              <a:rPr lang="en-GB" sz="700" dirty="0">
                <a:latin typeface="Calibri" panose="020F0502020204030204" pitchFamily="34" charset="0"/>
                <a:cs typeface="Calibri" panose="020F0502020204030204" pitchFamily="34" charset="0"/>
              </a:rPr>
              <a:t>Write short sentences with words with known sound-letter correspondences using a capital letter and full stop.</a:t>
            </a:r>
          </a:p>
          <a:p>
            <a:r>
              <a:rPr lang="en-GB" sz="700" dirty="0" smtClean="0">
                <a:latin typeface="Calibri" panose="020F0502020204030204" pitchFamily="34" charset="0"/>
                <a:cs typeface="Calibri" panose="020F0502020204030204" pitchFamily="34" charset="0"/>
              </a:rPr>
              <a:t> </a:t>
            </a:r>
            <a:r>
              <a:rPr lang="en-GB" sz="700" dirty="0">
                <a:latin typeface="Calibri" panose="020F0502020204030204" pitchFamily="34" charset="0"/>
                <a:cs typeface="Calibri" panose="020F0502020204030204" pitchFamily="34" charset="0"/>
              </a:rPr>
              <a:t>Re-read what they have written to check that it makes sense.</a:t>
            </a:r>
            <a:endParaRPr lang="en-GB" sz="700" u="sng" dirty="0">
              <a:latin typeface="Calibri" panose="020F0502020204030204" pitchFamily="34" charset="0"/>
              <a:cs typeface="Calibri" panose="020F0502020204030204" pitchFamily="34" charset="0"/>
            </a:endParaRPr>
          </a:p>
        </p:txBody>
      </p:sp>
      <p:pic>
        <p:nvPicPr>
          <p:cNvPr id="12" name="Picture 11" descr="Una Bolsa de Plástico (One Plastic Bag): Isatou Ceesay Y Las Mujeres  Recicladoras de Gambia (Isatou Ceesay and the Recycling Women of the Gambia)"/>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40903" y="50339"/>
            <a:ext cx="669290" cy="587375"/>
          </a:xfrm>
          <a:prstGeom prst="rect">
            <a:avLst/>
          </a:prstGeom>
          <a:noFill/>
          <a:ln>
            <a:noFill/>
          </a:ln>
        </p:spPr>
      </p:pic>
      <p:pic>
        <p:nvPicPr>
          <p:cNvPr id="13" name="Picture 12" descr="Dear Greenpeace"/>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82430" y="665050"/>
            <a:ext cx="676734" cy="404964"/>
          </a:xfrm>
          <a:prstGeom prst="rect">
            <a:avLst/>
          </a:prstGeom>
          <a:noFill/>
          <a:ln>
            <a:noFill/>
          </a:ln>
        </p:spPr>
      </p:pic>
      <p:pic>
        <p:nvPicPr>
          <p:cNvPr id="14" name="Picture 13" descr="8 Picture Books to Inspire Kids to Reduce, Reuse, and Recycle - Imagination  Soup"/>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167800" y="38395"/>
            <a:ext cx="498475" cy="545465"/>
          </a:xfrm>
          <a:prstGeom prst="rect">
            <a:avLst/>
          </a:prstGeom>
          <a:noFill/>
          <a:ln>
            <a:noFill/>
          </a:ln>
        </p:spPr>
      </p:pic>
      <p:pic>
        <p:nvPicPr>
          <p:cNvPr id="15" name="Picture 14" descr="The Messy Magpie eBook - Recycling Story for Kids - Twinkl"/>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182430" y="1151203"/>
            <a:ext cx="830692" cy="365673"/>
          </a:xfrm>
          <a:prstGeom prst="rect">
            <a:avLst/>
          </a:prstGeom>
          <a:noFill/>
          <a:ln>
            <a:noFill/>
          </a:ln>
        </p:spPr>
      </p:pic>
      <p:pic>
        <p:nvPicPr>
          <p:cNvPr id="16" name="Picture 15" descr="Best children's books - Houses and Homes Topic"/>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490379" y="38395"/>
            <a:ext cx="510078" cy="604362"/>
          </a:xfrm>
          <a:prstGeom prst="rect">
            <a:avLst/>
          </a:prstGeom>
          <a:noFill/>
          <a:ln>
            <a:noFill/>
          </a:ln>
        </p:spPr>
      </p:pic>
      <p:pic>
        <p:nvPicPr>
          <p:cNvPr id="17" name="Picture 16" descr="The Three Little Pigs : Book for kids: Bedtime Fantasy Stories Children  Picture Fairy Tale Ages 4-8 by Roger M. Fred | Goodreads"/>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519622" y="766492"/>
            <a:ext cx="532130" cy="524807"/>
          </a:xfrm>
          <a:prstGeom prst="rect">
            <a:avLst/>
          </a:prstGeom>
          <a:noFill/>
          <a:ln>
            <a:noFill/>
          </a:ln>
        </p:spPr>
      </p:pic>
      <p:pic>
        <p:nvPicPr>
          <p:cNvPr id="18" name="Picture 17" descr="12 Comforting Picture Books about Home"/>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703563" y="73230"/>
            <a:ext cx="600075" cy="591820"/>
          </a:xfrm>
          <a:prstGeom prst="rect">
            <a:avLst/>
          </a:prstGeom>
          <a:noFill/>
          <a:ln>
            <a:noFill/>
          </a:ln>
        </p:spPr>
      </p:pic>
      <p:pic>
        <p:nvPicPr>
          <p:cNvPr id="19" name="Picture 18" descr="The Three Little Wolves and the Big Bad Pig"/>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191561" y="665050"/>
            <a:ext cx="598034" cy="837928"/>
          </a:xfrm>
          <a:prstGeom prst="rect">
            <a:avLst/>
          </a:prstGeom>
          <a:noFill/>
          <a:ln>
            <a:noFill/>
          </a:ln>
        </p:spPr>
      </p:pic>
      <p:pic>
        <p:nvPicPr>
          <p:cNvPr id="20" name="Picture 19" descr="The Town Mouse and the Country Mouse (Picture Books): 1: Amazon.co.uk:  Susanna Davidson, Jacqueline East: 9781409555940: Books"/>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842320" y="742785"/>
            <a:ext cx="648059" cy="528414"/>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8158</TotalTime>
  <Words>1129</Words>
  <Application>Microsoft Office PowerPoint</Application>
  <PresentationFormat>On-screen Show (16:9)</PresentationFormat>
  <Paragraphs>81</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Times New Roman</vt:lpstr>
      <vt:lpstr>Verdana</vt:lpstr>
      <vt:lpstr>Simple Light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Charles</dc:creator>
  <cp:lastModifiedBy>Maria Charles</cp:lastModifiedBy>
  <cp:revision>23</cp:revision>
  <dcterms:modified xsi:type="dcterms:W3CDTF">2025-01-14T09:21:44Z</dcterms:modified>
</cp:coreProperties>
</file>