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A5Sn2p0HRiPAIjFZMxv/zbt78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889e36802d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889e36802d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chemeClr val="lt1"/>
              </a:buClr>
              <a:buSzPts val="2000"/>
              <a:buNone/>
              <a:defRPr sz="20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2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80"/>
              </a:spcBef>
              <a:spcAft>
                <a:spcPts val="0"/>
              </a:spcAft>
              <a:buClr>
                <a:schemeClr val="lt1"/>
              </a:buClr>
              <a:buSzPts val="140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lt1"/>
              </a:buClr>
              <a:buSzPts val="1600"/>
              <a:buNone/>
              <a:defRPr sz="1600" b="1"/>
            </a:lvl6pPr>
            <a:lvl7pPr marL="3200400" lvl="6" indent="-228600" algn="l">
              <a:lnSpc>
                <a:spcPct val="100000"/>
              </a:lnSpc>
              <a:spcBef>
                <a:spcPts val="320"/>
              </a:spcBef>
              <a:spcAft>
                <a:spcPts val="0"/>
              </a:spcAft>
              <a:buClr>
                <a:schemeClr val="lt1"/>
              </a:buClr>
              <a:buSzPts val="1600"/>
              <a:buNone/>
              <a:defRPr sz="1600" b="1"/>
            </a:lvl7pPr>
            <a:lvl8pPr marL="3657600" lvl="7" indent="-228600" algn="l">
              <a:lnSpc>
                <a:spcPct val="100000"/>
              </a:lnSpc>
              <a:spcBef>
                <a:spcPts val="320"/>
              </a:spcBef>
              <a:spcAft>
                <a:spcPts val="0"/>
              </a:spcAft>
              <a:buClr>
                <a:schemeClr val="lt1"/>
              </a:buClr>
              <a:buSzPts val="1600"/>
              <a:buNone/>
              <a:defRPr sz="1600" b="1"/>
            </a:lvl8pPr>
            <a:lvl9pPr marL="4114800" lvl="8" indent="-228600" algn="l">
              <a:lnSpc>
                <a:spcPct val="100000"/>
              </a:lnSpc>
              <a:spcBef>
                <a:spcPts val="320"/>
              </a:spcBef>
              <a:spcAft>
                <a:spcPts val="0"/>
              </a:spcAft>
              <a:buClr>
                <a:schemeClr val="lt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lt1"/>
              </a:buClr>
              <a:buSzPts val="1600"/>
              <a:buChar char="•"/>
              <a:defRPr sz="1600"/>
            </a:lvl6pPr>
            <a:lvl7pPr marL="3200400" lvl="6" indent="-330200" algn="l">
              <a:lnSpc>
                <a:spcPct val="100000"/>
              </a:lnSpc>
              <a:spcBef>
                <a:spcPts val="320"/>
              </a:spcBef>
              <a:spcAft>
                <a:spcPts val="0"/>
              </a:spcAft>
              <a:buClr>
                <a:schemeClr val="lt1"/>
              </a:buClr>
              <a:buSzPts val="1600"/>
              <a:buChar char="•"/>
              <a:defRPr sz="1600"/>
            </a:lvl7pPr>
            <a:lvl8pPr marL="3657600" lvl="7" indent="-330200" algn="l">
              <a:lnSpc>
                <a:spcPct val="100000"/>
              </a:lnSpc>
              <a:spcBef>
                <a:spcPts val="320"/>
              </a:spcBef>
              <a:spcAft>
                <a:spcPts val="0"/>
              </a:spcAft>
              <a:buClr>
                <a:schemeClr val="lt1"/>
              </a:buClr>
              <a:buSzPts val="1600"/>
              <a:buChar char="•"/>
              <a:defRPr sz="1600"/>
            </a:lvl8pPr>
            <a:lvl9pPr marL="4114800" lvl="8" indent="-330200" algn="l">
              <a:lnSpc>
                <a:spcPct val="100000"/>
              </a:lnSpc>
              <a:spcBef>
                <a:spcPts val="320"/>
              </a:spcBef>
              <a:spcAft>
                <a:spcPts val="0"/>
              </a:spcAft>
              <a:buClr>
                <a:schemeClr val="lt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lt1"/>
              </a:buClr>
              <a:buSzPts val="1600"/>
              <a:buNone/>
              <a:defRPr sz="1600" b="1"/>
            </a:lvl6pPr>
            <a:lvl7pPr marL="3200400" lvl="6" indent="-228600" algn="l">
              <a:lnSpc>
                <a:spcPct val="100000"/>
              </a:lnSpc>
              <a:spcBef>
                <a:spcPts val="320"/>
              </a:spcBef>
              <a:spcAft>
                <a:spcPts val="0"/>
              </a:spcAft>
              <a:buClr>
                <a:schemeClr val="lt1"/>
              </a:buClr>
              <a:buSzPts val="1600"/>
              <a:buNone/>
              <a:defRPr sz="1600" b="1"/>
            </a:lvl7pPr>
            <a:lvl8pPr marL="3657600" lvl="7" indent="-228600" algn="l">
              <a:lnSpc>
                <a:spcPct val="100000"/>
              </a:lnSpc>
              <a:spcBef>
                <a:spcPts val="320"/>
              </a:spcBef>
              <a:spcAft>
                <a:spcPts val="0"/>
              </a:spcAft>
              <a:buClr>
                <a:schemeClr val="lt1"/>
              </a:buClr>
              <a:buSzPts val="1600"/>
              <a:buNone/>
              <a:defRPr sz="1600" b="1"/>
            </a:lvl8pPr>
            <a:lvl9pPr marL="4114800" lvl="8" indent="-228600" algn="l">
              <a:lnSpc>
                <a:spcPct val="100000"/>
              </a:lnSpc>
              <a:spcBef>
                <a:spcPts val="320"/>
              </a:spcBef>
              <a:spcAft>
                <a:spcPts val="0"/>
              </a:spcAft>
              <a:buClr>
                <a:schemeClr val="lt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lt1"/>
              </a:buClr>
              <a:buSzPts val="1600"/>
              <a:buChar char="•"/>
              <a:defRPr sz="1600"/>
            </a:lvl6pPr>
            <a:lvl7pPr marL="3200400" lvl="6" indent="-330200" algn="l">
              <a:lnSpc>
                <a:spcPct val="100000"/>
              </a:lnSpc>
              <a:spcBef>
                <a:spcPts val="320"/>
              </a:spcBef>
              <a:spcAft>
                <a:spcPts val="0"/>
              </a:spcAft>
              <a:buClr>
                <a:schemeClr val="lt1"/>
              </a:buClr>
              <a:buSzPts val="1600"/>
              <a:buChar char="•"/>
              <a:defRPr sz="1600"/>
            </a:lvl7pPr>
            <a:lvl8pPr marL="3657600" lvl="7" indent="-330200" algn="l">
              <a:lnSpc>
                <a:spcPct val="100000"/>
              </a:lnSpc>
              <a:spcBef>
                <a:spcPts val="320"/>
              </a:spcBef>
              <a:spcAft>
                <a:spcPts val="0"/>
              </a:spcAft>
              <a:buClr>
                <a:schemeClr val="lt1"/>
              </a:buClr>
              <a:buSzPts val="1600"/>
              <a:buChar char="•"/>
              <a:defRPr sz="1600"/>
            </a:lvl8pPr>
            <a:lvl9pPr marL="4114800" lvl="8" indent="-330200" algn="l">
              <a:lnSpc>
                <a:spcPct val="100000"/>
              </a:lnSpc>
              <a:spcBef>
                <a:spcPts val="320"/>
              </a:spcBef>
              <a:spcAft>
                <a:spcPts val="0"/>
              </a:spcAft>
              <a:buClr>
                <a:schemeClr val="lt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sz="3200"/>
            </a:lvl1pPr>
            <a:lvl2pPr marL="914400" lvl="1" indent="-406400" algn="l">
              <a:lnSpc>
                <a:spcPct val="100000"/>
              </a:lnSpc>
              <a:spcBef>
                <a:spcPts val="560"/>
              </a:spcBef>
              <a:spcAft>
                <a:spcPts val="0"/>
              </a:spcAft>
              <a:buClr>
                <a:schemeClr val="lt1"/>
              </a:buClr>
              <a:buSzPts val="2800"/>
              <a:buChar char="–"/>
              <a:defRPr sz="2800"/>
            </a:lvl2pPr>
            <a:lvl3pPr marL="1371600" lvl="2" indent="-381000" algn="l">
              <a:lnSpc>
                <a:spcPct val="100000"/>
              </a:lnSpc>
              <a:spcBef>
                <a:spcPts val="480"/>
              </a:spcBef>
              <a:spcAft>
                <a:spcPts val="0"/>
              </a:spcAft>
              <a:buClr>
                <a:schemeClr val="lt1"/>
              </a:buClr>
              <a:buSzPts val="2400"/>
              <a:buChar char="•"/>
              <a:defRPr sz="2400"/>
            </a:lvl3pPr>
            <a:lvl4pPr marL="1828800" lvl="3" indent="-355600" algn="l">
              <a:lnSpc>
                <a:spcPct val="100000"/>
              </a:lnSpc>
              <a:spcBef>
                <a:spcPts val="400"/>
              </a:spcBef>
              <a:spcAft>
                <a:spcPts val="0"/>
              </a:spcAft>
              <a:buClr>
                <a:schemeClr val="lt1"/>
              </a:buClr>
              <a:buSzPts val="2000"/>
              <a:buChar char="–"/>
              <a:defRPr sz="2000"/>
            </a:lvl4pPr>
            <a:lvl5pPr marL="2286000" lvl="4" indent="-355600" algn="l">
              <a:lnSpc>
                <a:spcPct val="100000"/>
              </a:lnSpc>
              <a:spcBef>
                <a:spcPts val="400"/>
              </a:spcBef>
              <a:spcAft>
                <a:spcPts val="0"/>
              </a:spcAft>
              <a:buClr>
                <a:schemeClr val="lt1"/>
              </a:buClr>
              <a:buSzPts val="2000"/>
              <a:buChar char="»"/>
              <a:defRPr sz="2000"/>
            </a:lvl5pPr>
            <a:lvl6pPr marL="2743200" lvl="5" indent="-355600" algn="l">
              <a:lnSpc>
                <a:spcPct val="100000"/>
              </a:lnSpc>
              <a:spcBef>
                <a:spcPts val="400"/>
              </a:spcBef>
              <a:spcAft>
                <a:spcPts val="0"/>
              </a:spcAft>
              <a:buClr>
                <a:schemeClr val="lt1"/>
              </a:buClr>
              <a:buSzPts val="2000"/>
              <a:buChar char="•"/>
              <a:defRPr sz="2000"/>
            </a:lvl6pPr>
            <a:lvl7pPr marL="3200400" lvl="6" indent="-355600" algn="l">
              <a:lnSpc>
                <a:spcPct val="100000"/>
              </a:lnSpc>
              <a:spcBef>
                <a:spcPts val="400"/>
              </a:spcBef>
              <a:spcAft>
                <a:spcPts val="0"/>
              </a:spcAft>
              <a:buClr>
                <a:schemeClr val="lt1"/>
              </a:buClr>
              <a:buSzPts val="2000"/>
              <a:buChar char="•"/>
              <a:defRPr sz="2000"/>
            </a:lvl7pPr>
            <a:lvl8pPr marL="3657600" lvl="7" indent="-355600" algn="l">
              <a:lnSpc>
                <a:spcPct val="100000"/>
              </a:lnSpc>
              <a:spcBef>
                <a:spcPts val="400"/>
              </a:spcBef>
              <a:spcAft>
                <a:spcPts val="0"/>
              </a:spcAft>
              <a:buClr>
                <a:schemeClr val="lt1"/>
              </a:buClr>
              <a:buSzPts val="2000"/>
              <a:buChar char="•"/>
              <a:defRPr sz="2000"/>
            </a:lvl8pPr>
            <a:lvl9pPr marL="4114800" lvl="8" indent="-355600" algn="l">
              <a:lnSpc>
                <a:spcPct val="100000"/>
              </a:lnSpc>
              <a:spcBef>
                <a:spcPts val="400"/>
              </a:spcBef>
              <a:spcAft>
                <a:spcPts val="0"/>
              </a:spcAft>
              <a:buClr>
                <a:schemeClr val="lt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779C7"/>
            </a:gs>
            <a:gs pos="100000">
              <a:srgbClr val="002763"/>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2115008" y="124178"/>
            <a:ext cx="5121300" cy="14403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200"/>
              <a:buFont typeface="Calibri"/>
              <a:buNone/>
            </a:pPr>
            <a:r>
              <a:rPr lang="en-GB" sz="2200" b="1" i="0" u="none" strike="noStrike" cap="none">
                <a:solidFill>
                  <a:srgbClr val="C00000"/>
                </a:solidFill>
                <a:latin typeface="Calibri"/>
                <a:ea typeface="Calibri"/>
                <a:cs typeface="Calibri"/>
                <a:sym typeface="Calibri"/>
              </a:rPr>
              <a:t>St Edmund’s Catholic Primary School</a:t>
            </a:r>
            <a:endParaRPr sz="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C00000"/>
              </a:buClr>
              <a:buSzPts val="1600"/>
              <a:buFont typeface="Calibri"/>
              <a:buNone/>
            </a:pPr>
            <a:r>
              <a:rPr lang="en-GB" sz="1600" b="1" i="0" u="sng" strike="noStrike" cap="none">
                <a:solidFill>
                  <a:srgbClr val="C00000"/>
                </a:solidFill>
                <a:latin typeface="Calibri"/>
                <a:ea typeface="Calibri"/>
                <a:cs typeface="Calibri"/>
                <a:sym typeface="Calibri"/>
              </a:rPr>
              <a:t>…through Christ we learn…</a:t>
            </a:r>
            <a:endParaRPr sz="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GB" sz="1400" b="1" i="0" u="sng" strike="noStrike" cap="none">
                <a:solidFill>
                  <a:srgbClr val="000000"/>
                </a:solidFill>
                <a:latin typeface="Calibri"/>
                <a:ea typeface="Calibri"/>
                <a:cs typeface="Calibri"/>
                <a:sym typeface="Calibri"/>
              </a:rPr>
              <a:t>Executive Headteacher: Mrs A. Ruthven</a:t>
            </a:r>
            <a:endParaRPr sz="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GB" sz="1400" b="1" i="0" u="sng" strike="noStrike" cap="none">
                <a:solidFill>
                  <a:srgbClr val="000000"/>
                </a:solidFill>
                <a:latin typeface="Calibri"/>
                <a:ea typeface="Calibri"/>
                <a:cs typeface="Calibri"/>
                <a:sym typeface="Calibri"/>
              </a:rPr>
              <a:t>Head of School: Mr A. Antoniou</a:t>
            </a:r>
            <a:endParaRPr sz="1800" b="0" i="0" u="none" strike="noStrike" cap="none">
              <a:solidFill>
                <a:schemeClr val="lt1"/>
              </a:solidFill>
              <a:latin typeface="Arial"/>
              <a:ea typeface="Arial"/>
              <a:cs typeface="Arial"/>
              <a:sym typeface="Arial"/>
            </a:endParaRPr>
          </a:p>
        </p:txBody>
      </p:sp>
      <p:pic>
        <p:nvPicPr>
          <p:cNvPr id="89" name="Google Shape;89;p1"/>
          <p:cNvPicPr preferRelativeResize="0"/>
          <p:nvPr/>
        </p:nvPicPr>
        <p:blipFill rotWithShape="1">
          <a:blip r:embed="rId3">
            <a:alphaModFix/>
          </a:blip>
          <a:srcRect/>
          <a:stretch/>
        </p:blipFill>
        <p:spPr>
          <a:xfrm>
            <a:off x="701309" y="140403"/>
            <a:ext cx="1245905" cy="1440160"/>
          </a:xfrm>
          <a:prstGeom prst="rect">
            <a:avLst/>
          </a:prstGeom>
          <a:noFill/>
          <a:ln>
            <a:noFill/>
          </a:ln>
        </p:spPr>
      </p:pic>
      <p:pic>
        <p:nvPicPr>
          <p:cNvPr id="90" name="Google Shape;90;p1"/>
          <p:cNvPicPr preferRelativeResize="0"/>
          <p:nvPr/>
        </p:nvPicPr>
        <p:blipFill rotWithShape="1">
          <a:blip r:embed="rId4">
            <a:alphaModFix/>
          </a:blip>
          <a:srcRect t="3758" r="7624" b="6767"/>
          <a:stretch/>
        </p:blipFill>
        <p:spPr>
          <a:xfrm>
            <a:off x="7450327" y="140407"/>
            <a:ext cx="1304387" cy="1424056"/>
          </a:xfrm>
          <a:prstGeom prst="rect">
            <a:avLst/>
          </a:prstGeom>
          <a:noFill/>
          <a:ln>
            <a:noFill/>
          </a:ln>
        </p:spPr>
      </p:pic>
      <p:cxnSp>
        <p:nvCxnSpPr>
          <p:cNvPr id="91" name="Google Shape;91;p1"/>
          <p:cNvCxnSpPr/>
          <p:nvPr/>
        </p:nvCxnSpPr>
        <p:spPr>
          <a:xfrm>
            <a:off x="908546" y="2664711"/>
            <a:ext cx="7534200" cy="9600"/>
          </a:xfrm>
          <a:prstGeom prst="straightConnector1">
            <a:avLst/>
          </a:prstGeom>
          <a:noFill/>
          <a:ln w="28575" cap="flat" cmpd="sng">
            <a:solidFill>
              <a:srgbClr val="C00000"/>
            </a:solidFill>
            <a:prstDash val="solid"/>
            <a:round/>
            <a:headEnd type="none" w="sm" len="sm"/>
            <a:tailEnd type="none" w="sm" len="sm"/>
          </a:ln>
        </p:spPr>
      </p:cxnSp>
      <p:sp>
        <p:nvSpPr>
          <p:cNvPr id="92" name="Google Shape;92;p1"/>
          <p:cNvSpPr/>
          <p:nvPr/>
        </p:nvSpPr>
        <p:spPr>
          <a:xfrm>
            <a:off x="701309" y="61572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490209" y="932166"/>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100"/>
              <a:buFont typeface="Calibri"/>
              <a:buNone/>
            </a:pPr>
            <a:r>
              <a:rPr lang="en-GB" sz="1100" b="0" i="0" u="none" strike="noStrike" cap="none">
                <a:solidFill>
                  <a:schemeClr val="lt1"/>
                </a:solidFill>
                <a:latin typeface="Calibri"/>
                <a:ea typeface="Calibri"/>
                <a:cs typeface="Calibri"/>
                <a:sym typeface="Calibri"/>
              </a:rPr>
              <a:t/>
            </a:r>
            <a:br>
              <a:rPr lang="en-GB" sz="11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Arial"/>
              <a:ea typeface="Arial"/>
              <a:cs typeface="Arial"/>
              <a:sym typeface="Arial"/>
            </a:endParaRPr>
          </a:p>
        </p:txBody>
      </p:sp>
      <p:pic>
        <p:nvPicPr>
          <p:cNvPr id="94" name="Google Shape;94;p1" descr="Christian Background Images, HD Pictures and Wallpaper For Free Download |  Pngtree"/>
          <p:cNvPicPr preferRelativeResize="0"/>
          <p:nvPr/>
        </p:nvPicPr>
        <p:blipFill rotWithShape="1">
          <a:blip r:embed="rId5">
            <a:alphaModFix/>
          </a:blip>
          <a:srcRect l="11665" t="1822" r="2539" b="7923"/>
          <a:stretch/>
        </p:blipFill>
        <p:spPr>
          <a:xfrm>
            <a:off x="1444413" y="2761825"/>
            <a:ext cx="6462474" cy="3736749"/>
          </a:xfrm>
          <a:prstGeom prst="rect">
            <a:avLst/>
          </a:prstGeom>
          <a:noFill/>
          <a:ln>
            <a:noFill/>
          </a:ln>
        </p:spPr>
      </p:pic>
      <p:sp>
        <p:nvSpPr>
          <p:cNvPr id="95" name="Google Shape;95;p1"/>
          <p:cNvSpPr/>
          <p:nvPr/>
        </p:nvSpPr>
        <p:spPr>
          <a:xfrm>
            <a:off x="896614" y="3519490"/>
            <a:ext cx="7350757" cy="2541271"/>
          </a:xfrm>
          <a:prstGeom prst="rect">
            <a:avLst/>
          </a:prstGeom>
        </p:spPr>
        <p:txBody>
          <a:bodyPr>
            <a:prstTxWarp prst="textPlain">
              <a:avLst/>
            </a:prstTxWarp>
          </a:bodyPr>
          <a:lstStyle/>
          <a:p>
            <a:pPr lvl="0" algn="ctr"/>
            <a:r>
              <a:rPr b="1" i="0">
                <a:ln w="9525" cap="flat" cmpd="sng">
                  <a:solidFill>
                    <a:srgbClr val="ED7D31"/>
                  </a:solidFill>
                  <a:prstDash val="solid"/>
                  <a:round/>
                  <a:headEnd type="none" w="sm" len="sm"/>
                  <a:tailEnd type="none" w="sm" len="sm"/>
                </a:ln>
                <a:solidFill>
                  <a:srgbClr val="FF0000"/>
                </a:solidFill>
                <a:latin typeface="Calibri"/>
              </a:rPr>
              <a:t>Through Christ We Learn</a:t>
            </a:r>
          </a:p>
        </p:txBody>
      </p:sp>
      <p:sp>
        <p:nvSpPr>
          <p:cNvPr id="96" name="Google Shape;96;p1"/>
          <p:cNvSpPr txBox="1"/>
          <p:nvPr/>
        </p:nvSpPr>
        <p:spPr>
          <a:xfrm>
            <a:off x="1690200" y="1695288"/>
            <a:ext cx="6744000" cy="129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rgbClr val="FF9900"/>
                </a:solidFill>
                <a:latin typeface="Calibri"/>
                <a:ea typeface="Calibri"/>
                <a:cs typeface="Calibri"/>
                <a:sym typeface="Calibri"/>
              </a:rPr>
              <a:t>St Edmund’s Catholic Primary School Mission</a:t>
            </a:r>
            <a:endParaRPr sz="2500" b="1" i="0" u="none" strike="noStrike" cap="none">
              <a:solidFill>
                <a:srgbClr val="FF99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rgbClr val="FF9900"/>
                </a:solidFill>
                <a:latin typeface="Calibri"/>
                <a:ea typeface="Calibri"/>
                <a:cs typeface="Calibri"/>
                <a:sym typeface="Calibri"/>
              </a:rPr>
              <a:t>Our Mission</a:t>
            </a:r>
            <a:endParaRPr sz="2500" b="1" i="0" u="none" strike="noStrike" cap="none">
              <a:solidFill>
                <a:srgbClr val="FF99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1273225" y="5212015"/>
            <a:ext cx="5628237" cy="347554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200"/>
              <a:buNone/>
            </a:pPr>
            <a:r>
              <a:rPr lang="en-GB"/>
              <a:t> </a:t>
            </a:r>
            <a:endParaRPr/>
          </a:p>
          <a:p>
            <a:pPr marL="342900" lvl="0" indent="-139700" algn="l" rtl="0">
              <a:lnSpc>
                <a:spcPct val="100000"/>
              </a:lnSpc>
              <a:spcBef>
                <a:spcPts val="640"/>
              </a:spcBef>
              <a:spcAft>
                <a:spcPts val="0"/>
              </a:spcAft>
              <a:buClr>
                <a:schemeClr val="lt1"/>
              </a:buClr>
              <a:buSzPts val="3200"/>
              <a:buNone/>
            </a:pPr>
            <a:endParaRPr/>
          </a:p>
        </p:txBody>
      </p:sp>
      <p:pic>
        <p:nvPicPr>
          <p:cNvPr id="102" name="Google Shape;102;p2"/>
          <p:cNvPicPr preferRelativeResize="0"/>
          <p:nvPr/>
        </p:nvPicPr>
        <p:blipFill rotWithShape="1">
          <a:blip r:embed="rId3">
            <a:alphaModFix/>
          </a:blip>
          <a:srcRect l="-1080" t="2250" r="1080" b="-2248"/>
          <a:stretch/>
        </p:blipFill>
        <p:spPr>
          <a:xfrm>
            <a:off x="1273225" y="1239900"/>
            <a:ext cx="7489650" cy="5618099"/>
          </a:xfrm>
          <a:prstGeom prst="rect">
            <a:avLst/>
          </a:prstGeom>
          <a:noFill/>
          <a:ln>
            <a:noFill/>
          </a:ln>
        </p:spPr>
      </p:pic>
      <p:sp>
        <p:nvSpPr>
          <p:cNvPr id="103" name="Google Shape;103;p2"/>
          <p:cNvSpPr txBox="1"/>
          <p:nvPr/>
        </p:nvSpPr>
        <p:spPr>
          <a:xfrm>
            <a:off x="3812430" y="140065"/>
            <a:ext cx="2109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libri"/>
                <a:ea typeface="Calibri"/>
                <a:cs typeface="Calibri"/>
                <a:sym typeface="Calibri"/>
              </a:rPr>
              <a:t>We Gather </a:t>
            </a:r>
            <a:endParaRPr sz="3200" b="1" i="0" u="none" strike="noStrike" cap="none">
              <a:solidFill>
                <a:schemeClr val="lt1"/>
              </a:solidFill>
              <a:latin typeface="Calibri"/>
              <a:ea typeface="Calibri"/>
              <a:cs typeface="Calibri"/>
              <a:sym typeface="Calibri"/>
            </a:endParaRPr>
          </a:p>
        </p:txBody>
      </p:sp>
      <p:sp>
        <p:nvSpPr>
          <p:cNvPr id="104" name="Google Shape;104;p2"/>
          <p:cNvSpPr txBox="1"/>
          <p:nvPr/>
        </p:nvSpPr>
        <p:spPr>
          <a:xfrm>
            <a:off x="2739325" y="701088"/>
            <a:ext cx="52455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1" i="0" u="none" strike="noStrike" cap="none">
                <a:solidFill>
                  <a:srgbClr val="FF9900"/>
                </a:solidFill>
                <a:latin typeface="Calibri"/>
                <a:ea typeface="Calibri"/>
                <a:cs typeface="Calibri"/>
                <a:sym typeface="Calibri"/>
              </a:rPr>
              <a:t>Please repeat after me</a:t>
            </a:r>
            <a:endParaRPr sz="2300" b="1" i="0" u="none" strike="noStrike" cap="none">
              <a:solidFill>
                <a:srgbClr val="FF99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1580350" y="1172375"/>
            <a:ext cx="5734050" cy="228600"/>
          </a:xfrm>
          <a:prstGeom prst="rect">
            <a:avLst/>
          </a:prstGeom>
          <a:noFill/>
          <a:ln>
            <a:noFill/>
          </a:ln>
        </p:spPr>
      </p:pic>
      <p:sp>
        <p:nvSpPr>
          <p:cNvPr id="110" name="Google Shape;110;p3"/>
          <p:cNvSpPr txBox="1"/>
          <p:nvPr/>
        </p:nvSpPr>
        <p:spPr>
          <a:xfrm>
            <a:off x="2797600" y="281700"/>
            <a:ext cx="3000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1" i="0" u="none" strike="noStrike" cap="none">
                <a:solidFill>
                  <a:srgbClr val="FF9900"/>
                </a:solidFill>
                <a:latin typeface="Calibri"/>
                <a:ea typeface="Calibri"/>
                <a:cs typeface="Calibri"/>
                <a:sym typeface="Calibri"/>
              </a:rPr>
              <a:t>Please repeat after me</a:t>
            </a:r>
            <a:endParaRPr sz="2300" b="1" i="0" u="none" strike="noStrike" cap="none">
              <a:solidFill>
                <a:srgbClr val="FF9900"/>
              </a:solidFill>
              <a:latin typeface="Calibri"/>
              <a:ea typeface="Calibri"/>
              <a:cs typeface="Calibri"/>
              <a:sym typeface="Calibri"/>
            </a:endParaRPr>
          </a:p>
        </p:txBody>
      </p:sp>
      <p:sp>
        <p:nvSpPr>
          <p:cNvPr id="111" name="Google Shape;111;p3"/>
          <p:cNvSpPr txBox="1"/>
          <p:nvPr/>
        </p:nvSpPr>
        <p:spPr>
          <a:xfrm>
            <a:off x="2409550" y="1533200"/>
            <a:ext cx="4192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1" i="0" u="none" strike="noStrike" cap="none">
                <a:solidFill>
                  <a:srgbClr val="FF9900"/>
                </a:solidFill>
                <a:latin typeface="Calibri"/>
                <a:ea typeface="Calibri"/>
                <a:cs typeface="Calibri"/>
                <a:sym typeface="Calibri"/>
              </a:rPr>
              <a:t>Please make the sign of the cross</a:t>
            </a:r>
            <a:endParaRPr sz="2300" b="1" i="0" u="none" strike="noStrike" cap="none">
              <a:solidFill>
                <a:srgbClr val="FF9900"/>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1755200" y="2370125"/>
            <a:ext cx="5734050" cy="375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3547525" y="5190125"/>
            <a:ext cx="2306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libri"/>
                <a:ea typeface="Calibri"/>
                <a:cs typeface="Calibri"/>
                <a:sym typeface="Calibri"/>
              </a:rPr>
              <a:t>Invitation</a:t>
            </a:r>
            <a:endParaRPr sz="3600" b="1" i="0" u="none" strike="noStrike" cap="none">
              <a:solidFill>
                <a:schemeClr val="lt1"/>
              </a:solidFill>
              <a:latin typeface="Calibri"/>
              <a:ea typeface="Calibri"/>
              <a:cs typeface="Calibri"/>
              <a:sym typeface="Calibri"/>
            </a:endParaRPr>
          </a:p>
        </p:txBody>
      </p:sp>
      <p:sp>
        <p:nvSpPr>
          <p:cNvPr id="118" name="Google Shape;118;p4"/>
          <p:cNvSpPr/>
          <p:nvPr/>
        </p:nvSpPr>
        <p:spPr>
          <a:xfrm>
            <a:off x="2888362" y="4829220"/>
            <a:ext cx="3240300" cy="13683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
          <p:cNvSpPr txBox="1"/>
          <p:nvPr/>
        </p:nvSpPr>
        <p:spPr>
          <a:xfrm>
            <a:off x="2771800" y="188640"/>
            <a:ext cx="36820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libri"/>
                <a:ea typeface="Calibri"/>
                <a:cs typeface="Calibri"/>
                <a:sym typeface="Calibri"/>
              </a:rPr>
              <a:t>Wednesday Word </a:t>
            </a:r>
            <a:endParaRPr sz="3600" b="1"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l="12241" t="11807" r="5432" b="6419"/>
          <a:stretch/>
        </p:blipFill>
        <p:spPr>
          <a:xfrm>
            <a:off x="1007500" y="1492587"/>
            <a:ext cx="2696861" cy="2679025"/>
          </a:xfrm>
          <a:prstGeom prst="rect">
            <a:avLst/>
          </a:prstGeom>
          <a:noFill/>
          <a:ln>
            <a:noFill/>
          </a:ln>
        </p:spPr>
      </p:pic>
      <p:pic>
        <p:nvPicPr>
          <p:cNvPr id="121" name="Google Shape;121;p4"/>
          <p:cNvPicPr preferRelativeResize="0"/>
          <p:nvPr/>
        </p:nvPicPr>
        <p:blipFill rotWithShape="1">
          <a:blip r:embed="rId4">
            <a:alphaModFix/>
          </a:blip>
          <a:srcRect/>
          <a:stretch/>
        </p:blipFill>
        <p:spPr>
          <a:xfrm>
            <a:off x="4776900" y="1442600"/>
            <a:ext cx="2696850" cy="269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467544" y="-92114"/>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a:t>We Listen </a:t>
            </a:r>
            <a:endParaRPr/>
          </a:p>
        </p:txBody>
      </p:sp>
      <p:sp>
        <p:nvSpPr>
          <p:cNvPr id="127" name="Google Shape;127;p5"/>
          <p:cNvSpPr txBox="1"/>
          <p:nvPr/>
        </p:nvSpPr>
        <p:spPr>
          <a:xfrm>
            <a:off x="5813112" y="1197504"/>
            <a:ext cx="2736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Gospel Reading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Matthew 22:1-10</a:t>
            </a:r>
            <a:endParaRPr sz="1400" b="0" i="0" u="none" strike="noStrike" cap="none">
              <a:solidFill>
                <a:srgbClr val="000000"/>
              </a:solidFill>
              <a:latin typeface="Arial"/>
              <a:ea typeface="Arial"/>
              <a:cs typeface="Arial"/>
              <a:sym typeface="Arial"/>
            </a:endParaRPr>
          </a:p>
        </p:txBody>
      </p:sp>
      <p:pic>
        <p:nvPicPr>
          <p:cNvPr id="128" name="Google Shape;128;p5" descr="Apostle and Evangelist Matthew - Orthodox Church in America"/>
          <p:cNvPicPr preferRelativeResize="0"/>
          <p:nvPr/>
        </p:nvPicPr>
        <p:blipFill rotWithShape="1">
          <a:blip r:embed="rId3">
            <a:alphaModFix/>
          </a:blip>
          <a:srcRect/>
          <a:stretch/>
        </p:blipFill>
        <p:spPr>
          <a:xfrm>
            <a:off x="6084168" y="2276872"/>
            <a:ext cx="2338208" cy="3503415"/>
          </a:xfrm>
          <a:prstGeom prst="rect">
            <a:avLst/>
          </a:prstGeom>
          <a:noFill/>
          <a:ln>
            <a:noFill/>
          </a:ln>
        </p:spPr>
      </p:pic>
      <p:pic>
        <p:nvPicPr>
          <p:cNvPr id="129" name="Google Shape;129;p5"/>
          <p:cNvPicPr preferRelativeResize="0"/>
          <p:nvPr/>
        </p:nvPicPr>
        <p:blipFill rotWithShape="1">
          <a:blip r:embed="rId4">
            <a:alphaModFix/>
          </a:blip>
          <a:srcRect/>
          <a:stretch/>
        </p:blipFill>
        <p:spPr>
          <a:xfrm>
            <a:off x="152400" y="1203286"/>
            <a:ext cx="4330525" cy="55023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descr="The alleged works salvation scriptures"/>
          <p:cNvPicPr preferRelativeResize="0">
            <a:picLocks noGrp="1"/>
          </p:cNvPicPr>
          <p:nvPr>
            <p:ph type="body" idx="1"/>
          </p:nvPr>
        </p:nvPicPr>
        <p:blipFill rotWithShape="1">
          <a:blip r:embed="rId3">
            <a:alphaModFix/>
          </a:blip>
          <a:srcRect/>
          <a:stretch/>
        </p:blipFill>
        <p:spPr>
          <a:xfrm>
            <a:off x="1691680" y="476672"/>
            <a:ext cx="6734777" cy="5040560"/>
          </a:xfrm>
          <a:prstGeom prst="rect">
            <a:avLst/>
          </a:prstGeom>
          <a:noFill/>
          <a:ln>
            <a:noFill/>
          </a:ln>
        </p:spPr>
      </p:pic>
      <p:sp>
        <p:nvSpPr>
          <p:cNvPr id="135" name="Google Shape;135;p6"/>
          <p:cNvSpPr txBox="1"/>
          <p:nvPr/>
        </p:nvSpPr>
        <p:spPr>
          <a:xfrm>
            <a:off x="3904003" y="4373272"/>
            <a:ext cx="22000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The Lord Be With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6"/>
          <p:cNvSpPr txBox="1"/>
          <p:nvPr/>
        </p:nvSpPr>
        <p:spPr>
          <a:xfrm>
            <a:off x="3851920" y="5949280"/>
            <a:ext cx="266893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And with your Spirit</a:t>
            </a:r>
            <a:endParaRPr sz="2400" b="0" i="0" u="none" strike="noStrike" cap="none">
              <a:solidFill>
                <a:schemeClr val="dk1"/>
              </a:solidFill>
              <a:latin typeface="Calibri"/>
              <a:ea typeface="Calibri"/>
              <a:cs typeface="Calibri"/>
              <a:sym typeface="Calibri"/>
            </a:endParaRPr>
          </a:p>
        </p:txBody>
      </p:sp>
      <p:sp>
        <p:nvSpPr>
          <p:cNvPr id="137" name="Google Shape;137;p6"/>
          <p:cNvSpPr/>
          <p:nvPr/>
        </p:nvSpPr>
        <p:spPr>
          <a:xfrm>
            <a:off x="1979700" y="828650"/>
            <a:ext cx="6048600" cy="347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My dear children,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In this Sunday’s Gospel God is like the king, inviting us to a feast.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We are reminded that we are invited to share in God’s life: to celebrate belonging to the family of God, living in peace with everyone.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God’s invitation is not just for certain people but for all of us. God’s banquet starts here on earth and continues right into heaven.</a:t>
            </a:r>
            <a:endParaRPr sz="1800" b="0" i="0" u="none" strike="noStrike" cap="none">
              <a:solidFill>
                <a:schemeClr val="dk1"/>
              </a:solidFill>
              <a:latin typeface="Calibri"/>
              <a:ea typeface="Calibri"/>
              <a:cs typeface="Calibri"/>
              <a:sym typeface="Calibri"/>
            </a:endParaRPr>
          </a:p>
        </p:txBody>
      </p:sp>
      <p:pic>
        <p:nvPicPr>
          <p:cNvPr id="138" name="Google Shape;138;p6" descr="Pin on Primary Music"/>
          <p:cNvPicPr preferRelativeResize="0"/>
          <p:nvPr/>
        </p:nvPicPr>
        <p:blipFill rotWithShape="1">
          <a:blip r:embed="rId4">
            <a:alphaModFix/>
          </a:blip>
          <a:srcRect/>
          <a:stretch/>
        </p:blipFill>
        <p:spPr>
          <a:xfrm>
            <a:off x="18574" y="1124744"/>
            <a:ext cx="1944216" cy="1459735"/>
          </a:xfrm>
          <a:prstGeom prst="rect">
            <a:avLst/>
          </a:prstGeom>
          <a:noFill/>
          <a:ln>
            <a:noFill/>
          </a:ln>
        </p:spPr>
      </p:pic>
      <p:pic>
        <p:nvPicPr>
          <p:cNvPr id="139" name="Google Shape;139;p6" descr="Kingswood Primary Academy on X: &quot;What a wonderful first Celebration Assembly  of the year! It was lovely to welcome parents back into our hall for the  first time in over a year"/>
          <p:cNvPicPr preferRelativeResize="0"/>
          <p:nvPr/>
        </p:nvPicPr>
        <p:blipFill rotWithShape="1">
          <a:blip r:embed="rId5">
            <a:alphaModFix/>
          </a:blip>
          <a:srcRect/>
          <a:stretch/>
        </p:blipFill>
        <p:spPr>
          <a:xfrm>
            <a:off x="395536" y="5567982"/>
            <a:ext cx="1420105" cy="10641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r="516" b="62107"/>
          <a:stretch/>
        </p:blipFill>
        <p:spPr>
          <a:xfrm>
            <a:off x="1331640" y="116632"/>
            <a:ext cx="6552728" cy="1872208"/>
          </a:xfrm>
          <a:prstGeom prst="rect">
            <a:avLst/>
          </a:prstGeom>
          <a:noFill/>
          <a:ln>
            <a:noFill/>
          </a:ln>
        </p:spPr>
      </p:pic>
      <p:sp>
        <p:nvSpPr>
          <p:cNvPr id="146" name="Google Shape;146;p7"/>
          <p:cNvSpPr txBox="1"/>
          <p:nvPr/>
        </p:nvSpPr>
        <p:spPr>
          <a:xfrm>
            <a:off x="845625" y="2420900"/>
            <a:ext cx="74706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Close your eyes and accept Jesus in your hearts.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Every moment God is inviting us into a loving relationship. </a:t>
            </a:r>
            <a:endParaRPr sz="2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We accept God’s invitation through loving him and all those around us. </a:t>
            </a:r>
            <a:endParaRPr sz="2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Can you think about someone you could invite to play to make them feel loved? This week, let us accept God’s invitation and ask him to guide us in all we do each day.</a:t>
            </a: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889e36802d_0_8"/>
          <p:cNvSpPr txBox="1">
            <a:spLocks noGrp="1"/>
          </p:cNvSpPr>
          <p:nvPr>
            <p:ph type="title"/>
          </p:nvPr>
        </p:nvSpPr>
        <p:spPr>
          <a:xfrm>
            <a:off x="601216" y="2606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a:t>We Respond</a:t>
            </a:r>
            <a:endParaRPr/>
          </a:p>
        </p:txBody>
      </p:sp>
      <p:pic>
        <p:nvPicPr>
          <p:cNvPr id="152" name="Google Shape;152;g2889e36802d_0_8"/>
          <p:cNvPicPr preferRelativeResize="0">
            <a:picLocks noGrp="1"/>
          </p:cNvPicPr>
          <p:nvPr>
            <p:ph type="body" idx="1"/>
          </p:nvPr>
        </p:nvPicPr>
        <p:blipFill rotWithShape="1">
          <a:blip r:embed="rId3">
            <a:alphaModFix/>
          </a:blip>
          <a:srcRect l="24948" t="13362" r="22571" b="29359"/>
          <a:stretch/>
        </p:blipFill>
        <p:spPr>
          <a:xfrm>
            <a:off x="1259632" y="1340768"/>
            <a:ext cx="6912900" cy="5040600"/>
          </a:xfrm>
          <a:prstGeom prst="rect">
            <a:avLst/>
          </a:prstGeom>
          <a:noFill/>
          <a:ln>
            <a:noFill/>
          </a:ln>
        </p:spPr>
      </p:pic>
      <p:pic>
        <p:nvPicPr>
          <p:cNvPr id="153" name="Google Shape;153;g2889e36802d_0_8"/>
          <p:cNvPicPr preferRelativeResize="0"/>
          <p:nvPr/>
        </p:nvPicPr>
        <p:blipFill rotWithShape="1">
          <a:blip r:embed="rId4">
            <a:alphaModFix/>
          </a:blip>
          <a:srcRect/>
          <a:stretch/>
        </p:blipFill>
        <p:spPr>
          <a:xfrm>
            <a:off x="6564275" y="4067902"/>
            <a:ext cx="1474825" cy="221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a:t>We Go Forth</a:t>
            </a:r>
            <a:endParaRPr/>
          </a:p>
        </p:txBody>
      </p:sp>
      <p:pic>
        <p:nvPicPr>
          <p:cNvPr id="159" name="Google Shape;159;p10"/>
          <p:cNvPicPr preferRelativeResize="0">
            <a:picLocks noGrp="1"/>
          </p:cNvPicPr>
          <p:nvPr>
            <p:ph type="body" idx="1"/>
          </p:nvPr>
        </p:nvPicPr>
        <p:blipFill rotWithShape="1">
          <a:blip r:embed="rId3">
            <a:alphaModFix/>
          </a:blip>
          <a:srcRect/>
          <a:stretch/>
        </p:blipFill>
        <p:spPr>
          <a:xfrm>
            <a:off x="1553432" y="1600200"/>
            <a:ext cx="6037135" cy="45259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On-screen Show (4:3)</PresentationFormat>
  <Paragraphs>37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We Listen </vt:lpstr>
      <vt:lpstr>PowerPoint Presentation</vt:lpstr>
      <vt:lpstr>PowerPoint Presentation</vt:lpstr>
      <vt:lpstr>We Respond</vt:lpstr>
      <vt:lpstr>We Go Forth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Ann</dc:creator>
  <cp:lastModifiedBy>Antonis Antoniou</cp:lastModifiedBy>
  <cp:revision>1</cp:revision>
  <dcterms:created xsi:type="dcterms:W3CDTF">2017-02-10T22:50:37Z</dcterms:created>
  <dcterms:modified xsi:type="dcterms:W3CDTF">2024-01-11T13:19:03Z</dcterms:modified>
</cp:coreProperties>
</file>