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9144000" cy="5143500" type="screen16x9"/>
  <p:notesSz cx="6858000" cy="9144000"/>
  <p:embeddedFontLst>
    <p:embeddedFont>
      <p:font typeface="Verdana" panose="020B0604030504040204" pitchFamily="34"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F1DA9D-4DF9-4D84-9345-21E1C21391DB}">
  <a:tblStyle styleId="{ECF1DA9D-4DF9-4D84-9345-21E1C21391D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817E96C-9386-4D8A-A058-6E5597CE933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ad44f06b5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ad44f06b5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p:nvPr/>
        </p:nvSpPr>
        <p:spPr>
          <a:xfrm>
            <a:off x="457200" y="4572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a:blip r:embed="rId3">
            <a:alphaModFix/>
          </a:blip>
          <a:stretch>
            <a:fillRect/>
          </a:stretch>
        </p:blipFill>
        <p:spPr>
          <a:xfrm>
            <a:off x="1276825" y="71600"/>
            <a:ext cx="6383126" cy="1229100"/>
          </a:xfrm>
          <a:prstGeom prst="rect">
            <a:avLst/>
          </a:prstGeom>
          <a:noFill/>
          <a:ln>
            <a:noFill/>
          </a:ln>
        </p:spPr>
      </p:pic>
      <p:sp>
        <p:nvSpPr>
          <p:cNvPr id="60" name="Google Shape;60;p13"/>
          <p:cNvSpPr txBox="1"/>
          <p:nvPr/>
        </p:nvSpPr>
        <p:spPr>
          <a:xfrm>
            <a:off x="76200" y="1102125"/>
            <a:ext cx="2739000" cy="3693900"/>
          </a:xfrm>
          <a:prstGeom prst="rect">
            <a:avLst/>
          </a:prstGeom>
          <a:solidFill>
            <a:srgbClr val="FFF2CC"/>
          </a:solidFill>
          <a:ln>
            <a:noFill/>
          </a:ln>
        </p:spPr>
        <p:txBody>
          <a:bodyPr spcFirstLastPara="1" wrap="square" lIns="91425" tIns="91425" rIns="91425" bIns="91425" anchor="t" anchorCtr="0">
            <a:noAutofit/>
          </a:bodyPr>
          <a:lstStyle/>
          <a:p>
            <a:pPr marL="0" lvl="0" indent="0" algn="just" rtl="0">
              <a:lnSpc>
                <a:spcPct val="100000"/>
              </a:lnSpc>
              <a:spcBef>
                <a:spcPts val="500"/>
              </a:spcBef>
              <a:spcAft>
                <a:spcPts val="0"/>
              </a:spcAft>
              <a:buNone/>
            </a:pPr>
            <a:r>
              <a:rPr lang="en" b="1">
                <a:solidFill>
                  <a:srgbClr val="6AA84F"/>
                </a:solidFill>
              </a:rPr>
              <a:t>Year 1 Curriculum Newsletter</a:t>
            </a:r>
            <a:endParaRPr b="1">
              <a:solidFill>
                <a:srgbClr val="6AA84F"/>
              </a:solidFill>
            </a:endParaRPr>
          </a:p>
          <a:p>
            <a:pPr marL="0" lvl="0" indent="0" algn="just" rtl="0">
              <a:lnSpc>
                <a:spcPct val="100000"/>
              </a:lnSpc>
              <a:spcBef>
                <a:spcPts val="500"/>
              </a:spcBef>
              <a:spcAft>
                <a:spcPts val="0"/>
              </a:spcAft>
              <a:buNone/>
            </a:pPr>
            <a:r>
              <a:rPr lang="en" b="1">
                <a:solidFill>
                  <a:srgbClr val="6AA84F"/>
                </a:solidFill>
              </a:rPr>
              <a:t>Spring 2025</a:t>
            </a:r>
            <a:endParaRPr b="1">
              <a:solidFill>
                <a:srgbClr val="6AA84F"/>
              </a:solidFill>
            </a:endParaRPr>
          </a:p>
          <a:p>
            <a:pPr marL="0" lvl="0" indent="0" algn="just" rtl="0">
              <a:lnSpc>
                <a:spcPct val="100000"/>
              </a:lnSpc>
              <a:spcBef>
                <a:spcPts val="1200"/>
              </a:spcBef>
              <a:spcAft>
                <a:spcPts val="0"/>
              </a:spcAft>
              <a:buNone/>
            </a:pPr>
            <a:r>
              <a:rPr lang="en" sz="800" b="1">
                <a:solidFill>
                  <a:srgbClr val="6AA84F"/>
                </a:solidFill>
              </a:rPr>
              <a:t>Dear Parents and Carers,</a:t>
            </a:r>
            <a:endParaRPr sz="800" b="1">
              <a:solidFill>
                <a:srgbClr val="6AA84F"/>
              </a:solidFill>
            </a:endParaRPr>
          </a:p>
          <a:p>
            <a:pPr marL="0" lvl="0" indent="0" algn="just" rtl="0">
              <a:lnSpc>
                <a:spcPct val="100000"/>
              </a:lnSpc>
              <a:spcBef>
                <a:spcPts val="1200"/>
              </a:spcBef>
              <a:spcAft>
                <a:spcPts val="0"/>
              </a:spcAft>
              <a:buNone/>
            </a:pPr>
            <a:r>
              <a:rPr lang="en" sz="800" b="1">
                <a:solidFill>
                  <a:srgbClr val="6AA84F"/>
                </a:solidFill>
              </a:rPr>
              <a:t>We would like to welcome you back and hope you all enjoyed a relaxing and productive Christmas break. Thanks to so many of you who supported your children's progress during the holidays by continuing their learning at home.</a:t>
            </a:r>
            <a:endParaRPr sz="800" b="1">
              <a:solidFill>
                <a:srgbClr val="6AA84F"/>
              </a:solidFill>
            </a:endParaRPr>
          </a:p>
          <a:p>
            <a:pPr marL="0" lvl="0" indent="0" algn="just" rtl="0">
              <a:lnSpc>
                <a:spcPct val="73000"/>
              </a:lnSpc>
              <a:spcBef>
                <a:spcPts val="1200"/>
              </a:spcBef>
              <a:spcAft>
                <a:spcPts val="0"/>
              </a:spcAft>
              <a:buNone/>
            </a:pPr>
            <a:r>
              <a:rPr lang="en" sz="800" b="1">
                <a:solidFill>
                  <a:srgbClr val="6AA84F"/>
                </a:solidFill>
              </a:rPr>
              <a:t>Please feel free to speak to us about your child’s progress or any concerns you may have. Information about what your child will learn this half term is on the reverse of this newsletter.</a:t>
            </a:r>
            <a:endParaRPr sz="800" b="1">
              <a:solidFill>
                <a:srgbClr val="6AA84F"/>
              </a:solidFill>
            </a:endParaRPr>
          </a:p>
          <a:p>
            <a:pPr marL="0" marR="406400" lvl="0" indent="0" algn="just" rtl="0">
              <a:lnSpc>
                <a:spcPct val="115000"/>
              </a:lnSpc>
              <a:spcBef>
                <a:spcPts val="800"/>
              </a:spcBef>
              <a:spcAft>
                <a:spcPts val="0"/>
              </a:spcAft>
              <a:buNone/>
            </a:pPr>
            <a:r>
              <a:rPr lang="en" sz="800" b="1">
                <a:solidFill>
                  <a:srgbClr val="6AA84F"/>
                </a:solidFill>
              </a:rPr>
              <a:t>We look forward to working with you and your child.</a:t>
            </a:r>
            <a:endParaRPr sz="800" b="1">
              <a:solidFill>
                <a:srgbClr val="6AA84F"/>
              </a:solidFill>
            </a:endParaRPr>
          </a:p>
          <a:p>
            <a:pPr marL="0" marR="406400" lvl="0" indent="0" algn="just" rtl="0">
              <a:lnSpc>
                <a:spcPct val="146000"/>
              </a:lnSpc>
              <a:spcBef>
                <a:spcPts val="800"/>
              </a:spcBef>
              <a:spcAft>
                <a:spcPts val="0"/>
              </a:spcAft>
              <a:buNone/>
            </a:pPr>
            <a:r>
              <a:rPr lang="en" sz="800" b="1">
                <a:solidFill>
                  <a:srgbClr val="6AA84F"/>
                </a:solidFill>
              </a:rPr>
              <a:t>Best wishes,</a:t>
            </a:r>
            <a:endParaRPr sz="800" b="1">
              <a:solidFill>
                <a:srgbClr val="6AA84F"/>
              </a:solidFill>
            </a:endParaRPr>
          </a:p>
          <a:p>
            <a:pPr marL="0" lvl="0" indent="0" algn="just" rtl="0">
              <a:lnSpc>
                <a:spcPct val="115000"/>
              </a:lnSpc>
              <a:spcBef>
                <a:spcPts val="0"/>
              </a:spcBef>
              <a:spcAft>
                <a:spcPts val="0"/>
              </a:spcAft>
              <a:buNone/>
            </a:pPr>
            <a:r>
              <a:rPr lang="en" sz="800" b="1">
                <a:solidFill>
                  <a:srgbClr val="6AA84F"/>
                </a:solidFill>
              </a:rPr>
              <a:t>The Year 1 Team</a:t>
            </a:r>
            <a:endParaRPr sz="1800">
              <a:solidFill>
                <a:schemeClr val="dk2"/>
              </a:solidFill>
            </a:endParaRPr>
          </a:p>
        </p:txBody>
      </p:sp>
      <p:sp>
        <p:nvSpPr>
          <p:cNvPr id="61" name="Google Shape;61;p13"/>
          <p:cNvSpPr txBox="1"/>
          <p:nvPr/>
        </p:nvSpPr>
        <p:spPr>
          <a:xfrm>
            <a:off x="2891400" y="835025"/>
            <a:ext cx="6150000" cy="4026000"/>
          </a:xfrm>
          <a:prstGeom prst="rect">
            <a:avLst/>
          </a:prstGeom>
          <a:noFill/>
          <a:ln>
            <a:noFill/>
          </a:ln>
        </p:spPr>
        <p:txBody>
          <a:bodyPr spcFirstLastPara="1" wrap="square" lIns="91425" tIns="91425" rIns="91425" bIns="91425" anchor="t" anchorCtr="0">
            <a:noAutofit/>
          </a:bodyPr>
          <a:lstStyle/>
          <a:p>
            <a:pPr marL="38100" marR="317500" lvl="0" indent="0" algn="l" rtl="0">
              <a:lnSpc>
                <a:spcPct val="73000"/>
              </a:lnSpc>
              <a:spcBef>
                <a:spcPts val="0"/>
              </a:spcBef>
              <a:spcAft>
                <a:spcPts val="0"/>
              </a:spcAft>
              <a:buNone/>
            </a:pPr>
            <a:r>
              <a:rPr lang="en" sz="800" b="1" u="sng" dirty="0">
                <a:solidFill>
                  <a:srgbClr val="6AA84F"/>
                </a:solidFill>
              </a:rPr>
              <a:t>Key Dates:</a:t>
            </a:r>
            <a:endParaRPr sz="800" b="1" u="sng" dirty="0">
              <a:solidFill>
                <a:srgbClr val="6AA84F"/>
              </a:solidFill>
            </a:endParaRPr>
          </a:p>
          <a:p>
            <a:pPr marL="38100" marR="317500" lvl="0" indent="0" algn="l" rtl="0">
              <a:lnSpc>
                <a:spcPct val="73000"/>
              </a:lnSpc>
              <a:spcBef>
                <a:spcPts val="0"/>
              </a:spcBef>
              <a:spcAft>
                <a:spcPts val="0"/>
              </a:spcAft>
              <a:buNone/>
            </a:pPr>
            <a:endParaRPr sz="800" b="1" dirty="0">
              <a:solidFill>
                <a:srgbClr val="6AA84F"/>
              </a:solidFill>
            </a:endParaRPr>
          </a:p>
          <a:p>
            <a:pPr marL="38100" marR="317500" lvl="0" indent="0" algn="l" rtl="0">
              <a:lnSpc>
                <a:spcPct val="73000"/>
              </a:lnSpc>
              <a:spcBef>
                <a:spcPts val="0"/>
              </a:spcBef>
              <a:spcAft>
                <a:spcPts val="0"/>
              </a:spcAft>
              <a:buNone/>
            </a:pPr>
            <a:r>
              <a:rPr lang="en" sz="800" b="1" dirty="0">
                <a:solidFill>
                  <a:srgbClr val="6AA84F"/>
                </a:solidFill>
              </a:rPr>
              <a:t>Key dates including class assemblies, enrichment days / events and coffee mornings can be found on Class Dojo.</a:t>
            </a:r>
            <a:endParaRPr sz="800" b="1" dirty="0">
              <a:solidFill>
                <a:srgbClr val="6AA84F"/>
              </a:solidFill>
            </a:endParaRPr>
          </a:p>
          <a:p>
            <a:pPr marL="38100" marR="317500" lvl="0" indent="0" algn="l" rtl="0">
              <a:lnSpc>
                <a:spcPct val="73000"/>
              </a:lnSpc>
              <a:spcBef>
                <a:spcPts val="1100"/>
              </a:spcBef>
              <a:spcAft>
                <a:spcPts val="0"/>
              </a:spcAft>
              <a:buNone/>
            </a:pPr>
            <a:r>
              <a:rPr lang="en" sz="800" b="1" dirty="0">
                <a:solidFill>
                  <a:srgbClr val="6AA84F"/>
                </a:solidFill>
              </a:rPr>
              <a:t>Trips take place each half term and are planned to support the half termly learning. Separate letters will be sent to inform you of details for upcoming class trips. These are also added to the school's calendar on Class Dojo.</a:t>
            </a:r>
            <a:endParaRPr sz="800" b="1" dirty="0">
              <a:solidFill>
                <a:srgbClr val="6AA84F"/>
              </a:solidFill>
            </a:endParaRPr>
          </a:p>
          <a:p>
            <a:pPr marL="38100" marR="317500" lvl="0" indent="0" algn="l" rtl="0">
              <a:lnSpc>
                <a:spcPct val="73000"/>
              </a:lnSpc>
              <a:spcBef>
                <a:spcPts val="1100"/>
              </a:spcBef>
              <a:spcAft>
                <a:spcPts val="0"/>
              </a:spcAft>
              <a:buNone/>
            </a:pPr>
            <a:r>
              <a:rPr lang="en" sz="800" b="1" u="sng" dirty="0">
                <a:solidFill>
                  <a:srgbClr val="6AA84F"/>
                </a:solidFill>
              </a:rPr>
              <a:t>PE:</a:t>
            </a:r>
            <a:endParaRPr sz="800" b="1" u="sng" dirty="0">
              <a:solidFill>
                <a:srgbClr val="6AA84F"/>
              </a:solidFill>
            </a:endParaRPr>
          </a:p>
          <a:p>
            <a:pPr marL="38100" marR="342900" lvl="0" indent="0" algn="l" rtl="0">
              <a:lnSpc>
                <a:spcPct val="73000"/>
              </a:lnSpc>
              <a:spcBef>
                <a:spcPts val="500"/>
              </a:spcBef>
              <a:spcAft>
                <a:spcPts val="0"/>
              </a:spcAft>
              <a:buNone/>
            </a:pPr>
            <a:r>
              <a:rPr lang="en" sz="800" b="1" dirty="0">
                <a:solidFill>
                  <a:srgbClr val="6AA84F"/>
                </a:solidFill>
              </a:rPr>
              <a:t>Please ensure your child has the correct PE kit for their timetabled PE days. Children must have a full school PE kit to ensure personal hygiene and safety. </a:t>
            </a:r>
            <a:r>
              <a:rPr lang="en" sz="800" b="1" i="1" dirty="0">
                <a:solidFill>
                  <a:srgbClr val="6AA84F"/>
                </a:solidFill>
              </a:rPr>
              <a:t>Our PE day is on </a:t>
            </a:r>
            <a:r>
              <a:rPr lang="en" sz="800" b="1" i="1" dirty="0" smtClean="0">
                <a:solidFill>
                  <a:srgbClr val="6AA84F"/>
                </a:solidFill>
              </a:rPr>
              <a:t>Monday’s</a:t>
            </a:r>
            <a:r>
              <a:rPr lang="en" sz="800" b="1" i="1" dirty="0">
                <a:solidFill>
                  <a:srgbClr val="6AA84F"/>
                </a:solidFill>
              </a:rPr>
              <a:t>.</a:t>
            </a:r>
            <a:endParaRPr sz="800" b="1" i="1" dirty="0">
              <a:solidFill>
                <a:srgbClr val="6AA84F"/>
              </a:solidFill>
            </a:endParaRPr>
          </a:p>
          <a:p>
            <a:pPr marL="38100" lvl="0" indent="0" algn="l" rtl="0">
              <a:lnSpc>
                <a:spcPct val="115000"/>
              </a:lnSpc>
              <a:spcBef>
                <a:spcPts val="0"/>
              </a:spcBef>
              <a:spcAft>
                <a:spcPts val="0"/>
              </a:spcAft>
              <a:buNone/>
            </a:pPr>
            <a:r>
              <a:rPr lang="en" sz="800" b="1" dirty="0">
                <a:solidFill>
                  <a:srgbClr val="6AA84F"/>
                </a:solidFill>
              </a:rPr>
              <a:t> </a:t>
            </a:r>
            <a:endParaRPr sz="800" b="1" dirty="0">
              <a:solidFill>
                <a:srgbClr val="6AA84F"/>
              </a:solidFill>
            </a:endParaRPr>
          </a:p>
          <a:p>
            <a:pPr marL="38100" lvl="0" indent="0" algn="l" rtl="0">
              <a:lnSpc>
                <a:spcPct val="115000"/>
              </a:lnSpc>
              <a:spcBef>
                <a:spcPts val="0"/>
              </a:spcBef>
              <a:spcAft>
                <a:spcPts val="0"/>
              </a:spcAft>
              <a:buNone/>
            </a:pPr>
            <a:r>
              <a:rPr lang="en" sz="800" b="1" u="sng" dirty="0">
                <a:solidFill>
                  <a:srgbClr val="6AA84F"/>
                </a:solidFill>
              </a:rPr>
              <a:t>Homework:</a:t>
            </a:r>
            <a:endParaRPr sz="800" b="1" u="sng" dirty="0">
              <a:solidFill>
                <a:srgbClr val="6AA84F"/>
              </a:solidFill>
            </a:endParaRPr>
          </a:p>
          <a:p>
            <a:pPr marL="38100" lvl="0" indent="0" algn="l" rtl="0">
              <a:lnSpc>
                <a:spcPct val="73000"/>
              </a:lnSpc>
              <a:spcBef>
                <a:spcPts val="1200"/>
              </a:spcBef>
              <a:spcAft>
                <a:spcPts val="0"/>
              </a:spcAft>
              <a:buNone/>
            </a:pPr>
            <a:r>
              <a:rPr lang="en" sz="800" b="1" i="1" dirty="0">
                <a:solidFill>
                  <a:srgbClr val="6AA84F"/>
                </a:solidFill>
              </a:rPr>
              <a:t>It is very important that children in Year 1 are reading at home every day. </a:t>
            </a:r>
            <a:endParaRPr sz="800" b="1" i="1" dirty="0">
              <a:solidFill>
                <a:srgbClr val="6AA84F"/>
              </a:solidFill>
            </a:endParaRPr>
          </a:p>
          <a:p>
            <a:pPr marL="38100" lvl="0" indent="0" algn="l" rtl="0">
              <a:lnSpc>
                <a:spcPct val="73000"/>
              </a:lnSpc>
              <a:spcBef>
                <a:spcPts val="300"/>
              </a:spcBef>
              <a:spcAft>
                <a:spcPts val="0"/>
              </a:spcAft>
              <a:buNone/>
            </a:pPr>
            <a:r>
              <a:rPr lang="en" sz="800" b="1" dirty="0">
                <a:solidFill>
                  <a:srgbClr val="6AA84F"/>
                </a:solidFill>
              </a:rPr>
              <a:t>Children should spend a set time each day completing homework and practising spellings to develop good routines. This should include:</a:t>
            </a:r>
            <a:endParaRPr sz="800" b="1" dirty="0">
              <a:solidFill>
                <a:srgbClr val="6AA84F"/>
              </a:solidFill>
            </a:endParaRPr>
          </a:p>
          <a:p>
            <a:pPr marL="457200" lvl="0" indent="-279400" algn="l" rtl="0">
              <a:lnSpc>
                <a:spcPct val="150000"/>
              </a:lnSpc>
              <a:spcBef>
                <a:spcPts val="300"/>
              </a:spcBef>
              <a:spcAft>
                <a:spcPts val="0"/>
              </a:spcAft>
              <a:buClr>
                <a:srgbClr val="6AA84F"/>
              </a:buClr>
              <a:buSzPts val="800"/>
              <a:buAutoNum type="arabicPeriod"/>
            </a:pPr>
            <a:r>
              <a:rPr lang="en" sz="800" b="1" dirty="0">
                <a:solidFill>
                  <a:srgbClr val="6AA84F"/>
                </a:solidFill>
              </a:rPr>
              <a:t>Reading their home reading book for 10 minutes each evening. </a:t>
            </a:r>
            <a:r>
              <a:rPr lang="en" sz="800" b="1" i="1" dirty="0">
                <a:solidFill>
                  <a:srgbClr val="6AA84F"/>
                </a:solidFill>
              </a:rPr>
              <a:t>(Please sign and date their Reading Record diary to show that this has been completed.)</a:t>
            </a:r>
            <a:endParaRPr sz="800" b="1" i="1" dirty="0">
              <a:solidFill>
                <a:srgbClr val="6AA84F"/>
              </a:solidFill>
            </a:endParaRPr>
          </a:p>
          <a:p>
            <a:pPr marL="457200" lvl="0" indent="-279400" algn="l" rtl="0">
              <a:lnSpc>
                <a:spcPct val="150000"/>
              </a:lnSpc>
              <a:spcBef>
                <a:spcPts val="0"/>
              </a:spcBef>
              <a:spcAft>
                <a:spcPts val="0"/>
              </a:spcAft>
              <a:buClr>
                <a:srgbClr val="6AA84F"/>
              </a:buClr>
              <a:buSzPts val="800"/>
              <a:buAutoNum type="arabicPeriod"/>
            </a:pPr>
            <a:r>
              <a:rPr lang="en" sz="800" b="1" dirty="0">
                <a:solidFill>
                  <a:srgbClr val="6AA84F"/>
                </a:solidFill>
              </a:rPr>
              <a:t>Reading their Read Write Inc. phonics story book for 5 minutes each evening. </a:t>
            </a:r>
            <a:endParaRPr sz="800" b="1" dirty="0">
              <a:solidFill>
                <a:srgbClr val="6AA84F"/>
              </a:solidFill>
            </a:endParaRPr>
          </a:p>
          <a:p>
            <a:pPr marL="457200" lvl="0" indent="-279400" algn="l" rtl="0">
              <a:lnSpc>
                <a:spcPct val="150000"/>
              </a:lnSpc>
              <a:spcBef>
                <a:spcPts val="0"/>
              </a:spcBef>
              <a:spcAft>
                <a:spcPts val="0"/>
              </a:spcAft>
              <a:buClr>
                <a:srgbClr val="6AA84F"/>
              </a:buClr>
              <a:buSzPts val="800"/>
              <a:buAutoNum type="arabicPeriod"/>
            </a:pPr>
            <a:r>
              <a:rPr lang="en" sz="800" b="1" dirty="0">
                <a:solidFill>
                  <a:srgbClr val="6AA84F"/>
                </a:solidFill>
              </a:rPr>
              <a:t>Practising their weekly spellings every evening. These can be practised in the back of their red spelling exercise books.</a:t>
            </a:r>
            <a:r>
              <a:rPr lang="en" sz="800" b="1" i="1" dirty="0">
                <a:solidFill>
                  <a:srgbClr val="6AA84F"/>
                </a:solidFill>
              </a:rPr>
              <a:t> (Please date each entry as a record of their practise at home.)</a:t>
            </a:r>
            <a:endParaRPr sz="800" b="1" i="1" dirty="0">
              <a:solidFill>
                <a:srgbClr val="6AA84F"/>
              </a:solidFill>
            </a:endParaRPr>
          </a:p>
          <a:p>
            <a:pPr marL="457200" lvl="0" indent="-279400" algn="l" rtl="0">
              <a:lnSpc>
                <a:spcPct val="150000"/>
              </a:lnSpc>
              <a:spcBef>
                <a:spcPts val="0"/>
              </a:spcBef>
              <a:spcAft>
                <a:spcPts val="0"/>
              </a:spcAft>
              <a:buClr>
                <a:srgbClr val="6AA84F"/>
              </a:buClr>
              <a:buSzPts val="800"/>
              <a:buAutoNum type="arabicPeriod"/>
            </a:pPr>
            <a:r>
              <a:rPr lang="en" sz="800" b="1" dirty="0">
                <a:solidFill>
                  <a:srgbClr val="6AA84F"/>
                </a:solidFill>
              </a:rPr>
              <a:t>Regularly practising their 2, 5, and 10 times tables at home. </a:t>
            </a:r>
            <a:r>
              <a:rPr lang="en" sz="800" b="1" i="1" dirty="0">
                <a:solidFill>
                  <a:srgbClr val="6AA84F"/>
                </a:solidFill>
              </a:rPr>
              <a:t>Consistent revision is key to ensuring that the children are fluent in their times tables.</a:t>
            </a:r>
            <a:r>
              <a:rPr lang="en" sz="800" b="1" dirty="0">
                <a:solidFill>
                  <a:srgbClr val="6AA84F"/>
                </a:solidFill>
              </a:rPr>
              <a:t> These times tables are foundational to the rest of the maths curriculum as the children progress up the school.</a:t>
            </a:r>
            <a:endParaRPr sz="800" b="1" dirty="0">
              <a:solidFill>
                <a:srgbClr val="6AA84F"/>
              </a:solidFill>
            </a:endParaRPr>
          </a:p>
          <a:p>
            <a:pPr marL="457200" lvl="0" indent="-279400" algn="l" rtl="0">
              <a:lnSpc>
                <a:spcPct val="150000"/>
              </a:lnSpc>
              <a:spcBef>
                <a:spcPts val="0"/>
              </a:spcBef>
              <a:spcAft>
                <a:spcPts val="0"/>
              </a:spcAft>
              <a:buClr>
                <a:srgbClr val="6AA84F"/>
              </a:buClr>
              <a:buSzPts val="800"/>
              <a:buAutoNum type="arabicPeriod"/>
            </a:pPr>
            <a:r>
              <a:rPr lang="en" sz="800" b="1" dirty="0">
                <a:solidFill>
                  <a:srgbClr val="6AA84F"/>
                </a:solidFill>
              </a:rPr>
              <a:t>Accessing the home learning sites on Doodle.</a:t>
            </a:r>
            <a:endParaRPr sz="1800" dirty="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aphicFrame>
        <p:nvGraphicFramePr>
          <p:cNvPr id="66" name="Google Shape;66;p14"/>
          <p:cNvGraphicFramePr/>
          <p:nvPr/>
        </p:nvGraphicFramePr>
        <p:xfrm>
          <a:off x="191375" y="100125"/>
          <a:ext cx="8601300" cy="4887050"/>
        </p:xfrm>
        <a:graphic>
          <a:graphicData uri="http://schemas.openxmlformats.org/drawingml/2006/table">
            <a:tbl>
              <a:tblPr>
                <a:noFill/>
                <a:tableStyleId>{A817E96C-9386-4D8A-A058-6E5597CE9339}</a:tableStyleId>
              </a:tblPr>
              <a:tblGrid>
                <a:gridCol w="2867100">
                  <a:extLst>
                    <a:ext uri="{9D8B030D-6E8A-4147-A177-3AD203B41FA5}">
                      <a16:colId xmlns:a16="http://schemas.microsoft.com/office/drawing/2014/main" val="20000"/>
                    </a:ext>
                  </a:extLst>
                </a:gridCol>
                <a:gridCol w="2867100">
                  <a:extLst>
                    <a:ext uri="{9D8B030D-6E8A-4147-A177-3AD203B41FA5}">
                      <a16:colId xmlns:a16="http://schemas.microsoft.com/office/drawing/2014/main" val="20001"/>
                    </a:ext>
                  </a:extLst>
                </a:gridCol>
                <a:gridCol w="2867100">
                  <a:extLst>
                    <a:ext uri="{9D8B030D-6E8A-4147-A177-3AD203B41FA5}">
                      <a16:colId xmlns:a16="http://schemas.microsoft.com/office/drawing/2014/main" val="20002"/>
                    </a:ext>
                  </a:extLst>
                </a:gridCol>
              </a:tblGrid>
              <a:tr h="1402150">
                <a:tc>
                  <a:txBody>
                    <a:bodyPr/>
                    <a:lstStyle/>
                    <a:p>
                      <a:pPr marL="0" lvl="0" indent="0" algn="just" rtl="0">
                        <a:lnSpc>
                          <a:spcPct val="115000"/>
                        </a:lnSpc>
                        <a:spcBef>
                          <a:spcPts val="100"/>
                        </a:spcBef>
                        <a:spcAft>
                          <a:spcPts val="0"/>
                        </a:spcAft>
                        <a:buClr>
                          <a:schemeClr val="dk1"/>
                        </a:buClr>
                        <a:buSzPts val="1100"/>
                        <a:buFont typeface="Arial"/>
                        <a:buNone/>
                      </a:pPr>
                      <a:endParaRPr sz="700">
                        <a:solidFill>
                          <a:schemeClr val="dk1"/>
                        </a:solidFill>
                        <a:latin typeface="Verdana"/>
                        <a:ea typeface="Verdana"/>
                        <a:cs typeface="Verdana"/>
                        <a:sym typeface="Verdana"/>
                      </a:endParaRPr>
                    </a:p>
                    <a:p>
                      <a:pPr marL="0" lvl="0" indent="0" algn="just" rtl="0">
                        <a:spcBef>
                          <a:spcPts val="0"/>
                        </a:spcBef>
                        <a:spcAft>
                          <a:spcPts val="0"/>
                        </a:spcAft>
                        <a:buNone/>
                      </a:pPr>
                      <a:endParaRPr sz="700">
                        <a:solidFill>
                          <a:schemeClr val="dk1"/>
                        </a:solidFill>
                        <a:latin typeface="Verdana"/>
                        <a:ea typeface="Verdana"/>
                        <a:cs typeface="Verdana"/>
                        <a:sym typeface="Verdana"/>
                      </a:endParaRPr>
                    </a:p>
                  </a:txBody>
                  <a:tcPr marL="91425" marR="91425" marT="91425" marB="91425">
                    <a:solidFill>
                      <a:srgbClr val="E6B8AF"/>
                    </a:solidFill>
                  </a:tcPr>
                </a:tc>
                <a:tc>
                  <a:txBody>
                    <a:bodyPr/>
                    <a:lstStyle/>
                    <a:p>
                      <a:pPr marL="0" lvl="0" indent="0" algn="just" rtl="0">
                        <a:lnSpc>
                          <a:spcPct val="115000"/>
                        </a:lnSpc>
                        <a:spcBef>
                          <a:spcPts val="0"/>
                        </a:spcBef>
                        <a:spcAft>
                          <a:spcPts val="0"/>
                        </a:spcAft>
                        <a:buClr>
                          <a:schemeClr val="dk1"/>
                        </a:buClr>
                        <a:buSzPts val="700"/>
                        <a:buFont typeface="Verdana"/>
                        <a:buNone/>
                      </a:pPr>
                      <a:endParaRPr sz="700">
                        <a:solidFill>
                          <a:schemeClr val="dk1"/>
                        </a:solidFill>
                        <a:latin typeface="Verdana"/>
                        <a:ea typeface="Verdana"/>
                        <a:cs typeface="Verdana"/>
                        <a:sym typeface="Verdana"/>
                      </a:endParaRPr>
                    </a:p>
                    <a:p>
                      <a:pPr marL="0" lvl="0" indent="0" algn="just" rtl="0">
                        <a:spcBef>
                          <a:spcPts val="1700"/>
                        </a:spcBef>
                        <a:spcAft>
                          <a:spcPts val="0"/>
                        </a:spcAft>
                        <a:buNone/>
                      </a:pPr>
                      <a:endParaRPr sz="700">
                        <a:solidFill>
                          <a:schemeClr val="dk1"/>
                        </a:solidFill>
                        <a:latin typeface="Verdana"/>
                        <a:ea typeface="Verdana"/>
                        <a:cs typeface="Verdana"/>
                        <a:sym typeface="Verdana"/>
                      </a:endParaRPr>
                    </a:p>
                  </a:txBody>
                  <a:tcPr marL="91425" marR="91425" marT="91425" marB="91425">
                    <a:solidFill>
                      <a:srgbClr val="FCE5CD"/>
                    </a:solidFill>
                  </a:tcPr>
                </a:tc>
                <a:tc>
                  <a:txBody>
                    <a:bodyPr/>
                    <a:lstStyle/>
                    <a:p>
                      <a:pPr marL="0" lvl="0" indent="0" algn="just" rtl="0">
                        <a:spcBef>
                          <a:spcPts val="0"/>
                        </a:spcBef>
                        <a:spcAft>
                          <a:spcPts val="0"/>
                        </a:spcAft>
                        <a:buNone/>
                      </a:pPr>
                      <a:endParaRPr sz="700">
                        <a:solidFill>
                          <a:schemeClr val="dk1"/>
                        </a:solidFill>
                        <a:latin typeface="Verdana"/>
                        <a:ea typeface="Verdana"/>
                        <a:cs typeface="Verdana"/>
                        <a:sym typeface="Verdana"/>
                      </a:endParaRPr>
                    </a:p>
                  </a:txBody>
                  <a:tcPr marL="91425" marR="91425" marT="91425" marB="91425">
                    <a:solidFill>
                      <a:srgbClr val="D9D2E9"/>
                    </a:solidFill>
                  </a:tcPr>
                </a:tc>
                <a:extLst>
                  <a:ext uri="{0D108BD9-81ED-4DB2-BD59-A6C34878D82A}">
                    <a16:rowId xmlns:a16="http://schemas.microsoft.com/office/drawing/2014/main" val="10000"/>
                  </a:ext>
                </a:extLst>
              </a:tr>
              <a:tr h="1636150">
                <a:tc>
                  <a:txBody>
                    <a:bodyPr/>
                    <a:lstStyle/>
                    <a:p>
                      <a:pPr marL="0" lvl="0" indent="0" algn="just" rtl="0">
                        <a:spcBef>
                          <a:spcPts val="0"/>
                        </a:spcBef>
                        <a:spcAft>
                          <a:spcPts val="0"/>
                        </a:spcAft>
                        <a:buNone/>
                      </a:pPr>
                      <a:endParaRPr sz="700" b="1">
                        <a:solidFill>
                          <a:schemeClr val="dk1"/>
                        </a:solidFill>
                        <a:latin typeface="Verdana"/>
                        <a:ea typeface="Verdana"/>
                        <a:cs typeface="Verdana"/>
                        <a:sym typeface="Verdana"/>
                      </a:endParaRPr>
                    </a:p>
                    <a:p>
                      <a:pPr marL="0" lvl="0" indent="0" algn="just" rtl="0">
                        <a:spcBef>
                          <a:spcPts val="0"/>
                        </a:spcBef>
                        <a:spcAft>
                          <a:spcPts val="0"/>
                        </a:spcAft>
                        <a:buNone/>
                      </a:pPr>
                      <a:endParaRPr sz="700">
                        <a:solidFill>
                          <a:schemeClr val="dk1"/>
                        </a:solidFill>
                        <a:latin typeface="Verdana"/>
                        <a:ea typeface="Verdana"/>
                        <a:cs typeface="Verdana"/>
                        <a:sym typeface="Verdana"/>
                      </a:endParaRPr>
                    </a:p>
                  </a:txBody>
                  <a:tcPr marL="91425" marR="91425" marT="91425" marB="91425">
                    <a:lnB w="9525" cap="flat" cmpd="sng">
                      <a:solidFill>
                        <a:srgbClr val="C9DAF8"/>
                      </a:solidFill>
                      <a:prstDash val="solid"/>
                      <a:round/>
                      <a:headEnd type="none" w="sm" len="sm"/>
                      <a:tailEnd type="none" w="sm" len="sm"/>
                    </a:lnB>
                    <a:solidFill>
                      <a:srgbClr val="D0E0E3"/>
                    </a:solidFill>
                  </a:tcPr>
                </a:tc>
                <a:tc>
                  <a:txBody>
                    <a:bodyPr/>
                    <a:lstStyle/>
                    <a:p>
                      <a:pPr marL="0" lvl="0" indent="0" algn="ctr" rtl="0">
                        <a:spcBef>
                          <a:spcPts val="0"/>
                        </a:spcBef>
                        <a:spcAft>
                          <a:spcPts val="0"/>
                        </a:spcAft>
                        <a:buNone/>
                      </a:pPr>
                      <a:r>
                        <a:rPr lang="en" sz="1500" b="1">
                          <a:solidFill>
                            <a:srgbClr val="38761D"/>
                          </a:solidFill>
                          <a:latin typeface="Verdana"/>
                          <a:ea typeface="Verdana"/>
                          <a:cs typeface="Verdana"/>
                          <a:sym typeface="Verdana"/>
                        </a:rPr>
                        <a:t>Year 1 </a:t>
                      </a:r>
                      <a:endParaRPr sz="1500" b="1">
                        <a:solidFill>
                          <a:srgbClr val="38761D"/>
                        </a:solidFill>
                        <a:latin typeface="Verdana"/>
                        <a:ea typeface="Verdana"/>
                        <a:cs typeface="Verdana"/>
                        <a:sym typeface="Verdana"/>
                      </a:endParaRPr>
                    </a:p>
                    <a:p>
                      <a:pPr marL="0" lvl="0" indent="0" algn="ctr" rtl="0">
                        <a:spcBef>
                          <a:spcPts val="0"/>
                        </a:spcBef>
                        <a:spcAft>
                          <a:spcPts val="0"/>
                        </a:spcAft>
                        <a:buNone/>
                      </a:pPr>
                      <a:r>
                        <a:rPr lang="en" sz="1500" b="1">
                          <a:solidFill>
                            <a:srgbClr val="38761D"/>
                          </a:solidFill>
                          <a:latin typeface="Verdana"/>
                          <a:ea typeface="Verdana"/>
                          <a:cs typeface="Verdana"/>
                          <a:sym typeface="Verdana"/>
                        </a:rPr>
                        <a:t>Learning Overview</a:t>
                      </a:r>
                      <a:endParaRPr sz="1500" b="1">
                        <a:solidFill>
                          <a:srgbClr val="38761D"/>
                        </a:solidFill>
                        <a:latin typeface="Verdana"/>
                        <a:ea typeface="Verdana"/>
                        <a:cs typeface="Verdana"/>
                        <a:sym typeface="Verdana"/>
                      </a:endParaRPr>
                    </a:p>
                    <a:p>
                      <a:pPr marL="0" lvl="0" indent="0" algn="ctr" rtl="0">
                        <a:spcBef>
                          <a:spcPts val="0"/>
                        </a:spcBef>
                        <a:spcAft>
                          <a:spcPts val="0"/>
                        </a:spcAft>
                        <a:buNone/>
                      </a:pPr>
                      <a:r>
                        <a:rPr lang="en" sz="1500" b="1">
                          <a:solidFill>
                            <a:srgbClr val="38761D"/>
                          </a:solidFill>
                          <a:latin typeface="Verdana"/>
                          <a:ea typeface="Verdana"/>
                          <a:cs typeface="Verdana"/>
                          <a:sym typeface="Verdana"/>
                        </a:rPr>
                        <a:t>Spring</a:t>
                      </a:r>
                      <a:endParaRPr sz="1500" b="1">
                        <a:solidFill>
                          <a:srgbClr val="38761D"/>
                        </a:solidFill>
                        <a:latin typeface="Verdana"/>
                        <a:ea typeface="Verdana"/>
                        <a:cs typeface="Verdana"/>
                        <a:sym typeface="Verdana"/>
                      </a:endParaRPr>
                    </a:p>
                  </a:txBody>
                  <a:tcPr marL="91425" marR="91425" marT="91425" marB="91425">
                    <a:solidFill>
                      <a:srgbClr val="FFF2CC"/>
                    </a:solidFill>
                  </a:tcPr>
                </a:tc>
                <a:tc>
                  <a:txBody>
                    <a:bodyPr/>
                    <a:lstStyle/>
                    <a:p>
                      <a:pPr marL="0" marR="58174" lvl="0" indent="0" algn="just" rtl="0">
                        <a:lnSpc>
                          <a:spcPct val="115000"/>
                        </a:lnSpc>
                        <a:spcBef>
                          <a:spcPts val="0"/>
                        </a:spcBef>
                        <a:spcAft>
                          <a:spcPts val="0"/>
                        </a:spcAft>
                        <a:buNone/>
                      </a:pPr>
                      <a:endParaRPr sz="700">
                        <a:solidFill>
                          <a:schemeClr val="dk1"/>
                        </a:solidFill>
                        <a:latin typeface="Verdana"/>
                        <a:ea typeface="Verdana"/>
                        <a:cs typeface="Verdana"/>
                        <a:sym typeface="Verdana"/>
                      </a:endParaRPr>
                    </a:p>
                    <a:p>
                      <a:pPr marL="457200" marR="304800" lvl="0" indent="-228600" algn="just" rtl="0">
                        <a:lnSpc>
                          <a:spcPct val="115000"/>
                        </a:lnSpc>
                        <a:spcBef>
                          <a:spcPts val="0"/>
                        </a:spcBef>
                        <a:spcAft>
                          <a:spcPts val="0"/>
                        </a:spcAft>
                        <a:buClr>
                          <a:schemeClr val="dk1"/>
                        </a:buClr>
                        <a:buSzPts val="1100"/>
                        <a:buFont typeface="Arial"/>
                        <a:buNone/>
                      </a:pPr>
                      <a:endParaRPr sz="700">
                        <a:solidFill>
                          <a:schemeClr val="dk1"/>
                        </a:solidFill>
                        <a:latin typeface="Verdana"/>
                        <a:ea typeface="Verdana"/>
                        <a:cs typeface="Verdana"/>
                        <a:sym typeface="Verdana"/>
                      </a:endParaRPr>
                    </a:p>
                    <a:p>
                      <a:pPr marL="0" lvl="0" indent="0" algn="just" rtl="0">
                        <a:spcBef>
                          <a:spcPts val="0"/>
                        </a:spcBef>
                        <a:spcAft>
                          <a:spcPts val="0"/>
                        </a:spcAft>
                        <a:buNone/>
                      </a:pPr>
                      <a:endParaRPr sz="700">
                        <a:solidFill>
                          <a:schemeClr val="dk1"/>
                        </a:solidFill>
                        <a:latin typeface="Verdana"/>
                        <a:ea typeface="Verdana"/>
                        <a:cs typeface="Verdana"/>
                        <a:sym typeface="Verdana"/>
                      </a:endParaRPr>
                    </a:p>
                  </a:txBody>
                  <a:tcPr marL="91425" marR="91425" marT="91425" marB="91425">
                    <a:solidFill>
                      <a:srgbClr val="EFEFEF"/>
                    </a:solidFill>
                  </a:tcPr>
                </a:tc>
                <a:extLst>
                  <a:ext uri="{0D108BD9-81ED-4DB2-BD59-A6C34878D82A}">
                    <a16:rowId xmlns:a16="http://schemas.microsoft.com/office/drawing/2014/main" val="10001"/>
                  </a:ext>
                </a:extLst>
              </a:tr>
              <a:tr h="1848750">
                <a:tc>
                  <a:txBody>
                    <a:bodyPr/>
                    <a:lstStyle/>
                    <a:p>
                      <a:pPr marL="0" marR="25400" lvl="0" indent="0" algn="just" rtl="0">
                        <a:lnSpc>
                          <a:spcPct val="115000"/>
                        </a:lnSpc>
                        <a:spcBef>
                          <a:spcPts val="200"/>
                        </a:spcBef>
                        <a:spcAft>
                          <a:spcPts val="0"/>
                        </a:spcAft>
                        <a:buNone/>
                      </a:pPr>
                      <a:endParaRPr sz="700">
                        <a:solidFill>
                          <a:schemeClr val="dk1"/>
                        </a:solidFill>
                        <a:latin typeface="Verdana"/>
                        <a:ea typeface="Verdana"/>
                        <a:cs typeface="Verdana"/>
                        <a:sym typeface="Verdana"/>
                      </a:endParaRPr>
                    </a:p>
                    <a:p>
                      <a:pPr marL="0" marR="25400" lvl="0" indent="0" algn="just" rtl="0">
                        <a:lnSpc>
                          <a:spcPct val="115000"/>
                        </a:lnSpc>
                        <a:spcBef>
                          <a:spcPts val="200"/>
                        </a:spcBef>
                        <a:spcAft>
                          <a:spcPts val="0"/>
                        </a:spcAft>
                        <a:buNone/>
                      </a:pPr>
                      <a:endParaRPr sz="700">
                        <a:solidFill>
                          <a:schemeClr val="dk1"/>
                        </a:solidFill>
                        <a:latin typeface="Verdana"/>
                        <a:ea typeface="Verdana"/>
                        <a:cs typeface="Verdana"/>
                        <a:sym typeface="Verdana"/>
                      </a:endParaRPr>
                    </a:p>
                    <a:p>
                      <a:pPr marL="0" marR="25400" lvl="0" indent="0" algn="just" rtl="0">
                        <a:lnSpc>
                          <a:spcPct val="115000"/>
                        </a:lnSpc>
                        <a:spcBef>
                          <a:spcPts val="200"/>
                        </a:spcBef>
                        <a:spcAft>
                          <a:spcPts val="0"/>
                        </a:spcAft>
                        <a:buNone/>
                      </a:pPr>
                      <a:r>
                        <a:rPr lang="en" sz="700">
                          <a:solidFill>
                            <a:schemeClr val="dk1"/>
                          </a:solidFill>
                          <a:latin typeface="Verdana"/>
                          <a:ea typeface="Verdana"/>
                          <a:cs typeface="Verdana"/>
                          <a:sym typeface="Verdana"/>
                        </a:rPr>
                        <a:t> </a:t>
                      </a:r>
                      <a:endParaRPr sz="700">
                        <a:solidFill>
                          <a:schemeClr val="dk1"/>
                        </a:solidFill>
                        <a:latin typeface="Verdana"/>
                        <a:ea typeface="Verdana"/>
                        <a:cs typeface="Verdana"/>
                        <a:sym typeface="Verdana"/>
                      </a:endParaRPr>
                    </a:p>
                    <a:p>
                      <a:pPr marL="0" marR="25400" lvl="0" indent="0" algn="just" rtl="0">
                        <a:lnSpc>
                          <a:spcPct val="115000"/>
                        </a:lnSpc>
                        <a:spcBef>
                          <a:spcPts val="200"/>
                        </a:spcBef>
                        <a:spcAft>
                          <a:spcPts val="0"/>
                        </a:spcAft>
                        <a:buNone/>
                      </a:pPr>
                      <a:endParaRPr sz="700">
                        <a:solidFill>
                          <a:schemeClr val="dk1"/>
                        </a:solidFill>
                        <a:latin typeface="Century Gothic"/>
                        <a:ea typeface="Century Gothic"/>
                        <a:cs typeface="Century Gothic"/>
                        <a:sym typeface="Century Gothic"/>
                      </a:endParaRPr>
                    </a:p>
                  </a:txBody>
                  <a:tcPr marL="91425" marR="91425" marT="91425" marB="91425">
                    <a:lnL w="9525" cap="flat" cmpd="sng">
                      <a:solidFill>
                        <a:srgbClr val="C9DAF8"/>
                      </a:solidFill>
                      <a:prstDash val="solid"/>
                      <a:round/>
                      <a:headEnd type="none" w="sm" len="sm"/>
                      <a:tailEnd type="none" w="sm" len="sm"/>
                    </a:lnL>
                    <a:lnR w="9525" cap="flat" cmpd="sng">
                      <a:solidFill>
                        <a:srgbClr val="C9DAF8"/>
                      </a:solidFill>
                      <a:prstDash val="solid"/>
                      <a:round/>
                      <a:headEnd type="none" w="sm" len="sm"/>
                      <a:tailEnd type="none" w="sm" len="sm"/>
                    </a:lnR>
                    <a:lnT w="9525" cap="flat" cmpd="sng">
                      <a:solidFill>
                        <a:srgbClr val="C9DAF8"/>
                      </a:solidFill>
                      <a:prstDash val="solid"/>
                      <a:round/>
                      <a:headEnd type="none" w="sm" len="sm"/>
                      <a:tailEnd type="none" w="sm" len="sm"/>
                    </a:lnT>
                    <a:lnB w="9525" cap="flat" cmpd="sng">
                      <a:solidFill>
                        <a:srgbClr val="C9DAF8"/>
                      </a:solidFill>
                      <a:prstDash val="solid"/>
                      <a:round/>
                      <a:headEnd type="none" w="sm" len="sm"/>
                      <a:tailEnd type="none" w="sm" len="sm"/>
                    </a:lnB>
                    <a:solidFill>
                      <a:srgbClr val="D9EAD3"/>
                    </a:solidFill>
                  </a:tcPr>
                </a:tc>
                <a:tc>
                  <a:txBody>
                    <a:bodyPr/>
                    <a:lstStyle/>
                    <a:p>
                      <a:pPr marL="0" lvl="0" indent="0" algn="just" rtl="0">
                        <a:spcBef>
                          <a:spcPts val="0"/>
                        </a:spcBef>
                        <a:spcAft>
                          <a:spcPts val="0"/>
                        </a:spcAft>
                        <a:buNone/>
                      </a:pPr>
                      <a:endParaRPr sz="700">
                        <a:solidFill>
                          <a:schemeClr val="dk1"/>
                        </a:solidFill>
                        <a:latin typeface="Verdana"/>
                        <a:ea typeface="Verdana"/>
                        <a:cs typeface="Verdana"/>
                        <a:sym typeface="Verdana"/>
                      </a:endParaRPr>
                    </a:p>
                  </a:txBody>
                  <a:tcPr marL="91425" marR="91425" marT="91425" marB="91425">
                    <a:lnL w="9525" cap="flat" cmpd="sng">
                      <a:solidFill>
                        <a:srgbClr val="C9DAF8"/>
                      </a:solidFill>
                      <a:prstDash val="solid"/>
                      <a:round/>
                      <a:headEnd type="none" w="sm" len="sm"/>
                      <a:tailEnd type="none" w="sm" len="sm"/>
                    </a:lnL>
                    <a:solidFill>
                      <a:srgbClr val="EAD1DC"/>
                    </a:solidFill>
                  </a:tcPr>
                </a:tc>
                <a:tc>
                  <a:txBody>
                    <a:bodyPr/>
                    <a:lstStyle/>
                    <a:p>
                      <a:pPr marL="0" marR="0" lvl="0" indent="0" algn="just" rtl="0">
                        <a:spcBef>
                          <a:spcPts val="125"/>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txBody>
                  <a:tcPr marL="91425" marR="91425" marT="91425" marB="91425">
                    <a:solidFill>
                      <a:srgbClr val="CFE2F3"/>
                    </a:solidFill>
                  </a:tcPr>
                </a:tc>
                <a:extLst>
                  <a:ext uri="{0D108BD9-81ED-4DB2-BD59-A6C34878D82A}">
                    <a16:rowId xmlns:a16="http://schemas.microsoft.com/office/drawing/2014/main" val="10002"/>
                  </a:ext>
                </a:extLst>
              </a:tr>
            </a:tbl>
          </a:graphicData>
        </a:graphic>
      </p:graphicFrame>
      <p:sp>
        <p:nvSpPr>
          <p:cNvPr id="67" name="Google Shape;67;p14"/>
          <p:cNvSpPr txBox="1"/>
          <p:nvPr/>
        </p:nvSpPr>
        <p:spPr>
          <a:xfrm>
            <a:off x="198425" y="305650"/>
            <a:ext cx="57900" cy="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68" name="Google Shape;68;p14"/>
          <p:cNvSpPr txBox="1"/>
          <p:nvPr/>
        </p:nvSpPr>
        <p:spPr>
          <a:xfrm>
            <a:off x="180125" y="78500"/>
            <a:ext cx="1515900" cy="130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00"/>
              </a:spcBef>
              <a:spcAft>
                <a:spcPts val="0"/>
              </a:spcAft>
              <a:buClr>
                <a:schemeClr val="dk1"/>
              </a:buClr>
              <a:buSzPts val="1100"/>
              <a:buFont typeface="Arial"/>
              <a:buNone/>
            </a:pPr>
            <a:r>
              <a:rPr lang="en" sz="600" b="1">
                <a:solidFill>
                  <a:schemeClr val="dk1"/>
                </a:solidFill>
                <a:latin typeface="Century Gothic"/>
                <a:ea typeface="Century Gothic"/>
                <a:cs typeface="Century Gothic"/>
                <a:sym typeface="Century Gothic"/>
              </a:rPr>
              <a:t>Literacy:</a:t>
            </a:r>
            <a:endParaRPr sz="600"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100"/>
              <a:buFont typeface="Arial"/>
              <a:buNone/>
            </a:pPr>
            <a:endParaRPr sz="600" b="1">
              <a:solidFill>
                <a:schemeClr val="dk1"/>
              </a:solidFill>
              <a:latin typeface="Century Gothic"/>
              <a:ea typeface="Century Gothic"/>
              <a:cs typeface="Century Gothic"/>
              <a:sym typeface="Century Gothic"/>
            </a:endParaRPr>
          </a:p>
          <a:p>
            <a:pPr marL="0" lvl="0" indent="0" algn="ctr" rtl="0">
              <a:lnSpc>
                <a:spcPct val="100000"/>
              </a:lnSpc>
              <a:spcBef>
                <a:spcPts val="100"/>
              </a:spcBef>
              <a:spcAft>
                <a:spcPts val="0"/>
              </a:spcAft>
              <a:buClr>
                <a:schemeClr val="dk1"/>
              </a:buClr>
              <a:buSzPts val="1100"/>
              <a:buFont typeface="Arial"/>
              <a:buNone/>
            </a:pPr>
            <a:r>
              <a:rPr lang="en" sz="600">
                <a:solidFill>
                  <a:schemeClr val="dk1"/>
                </a:solidFill>
                <a:latin typeface="Century Gothic"/>
                <a:ea typeface="Century Gothic"/>
                <a:cs typeface="Century Gothic"/>
                <a:sym typeface="Century Gothic"/>
              </a:rPr>
              <a:t>As writers, we will explore narrative stories in order to entertain our reader with an adventure story; moving onto stories about fantasy worlds.</a:t>
            </a:r>
            <a:endParaRPr sz="600">
              <a:solidFill>
                <a:schemeClr val="dk1"/>
              </a:solidFill>
              <a:latin typeface="Century Gothic"/>
              <a:ea typeface="Century Gothic"/>
              <a:cs typeface="Century Gothic"/>
              <a:sym typeface="Century Gothic"/>
            </a:endParaRPr>
          </a:p>
          <a:p>
            <a:pPr marL="0" lvl="0" indent="0" algn="l" rtl="0">
              <a:lnSpc>
                <a:spcPct val="100000"/>
              </a:lnSpc>
              <a:spcBef>
                <a:spcPts val="100"/>
              </a:spcBef>
              <a:spcAft>
                <a:spcPts val="0"/>
              </a:spcAft>
              <a:buClr>
                <a:schemeClr val="dk1"/>
              </a:buClr>
              <a:buSzPts val="1100"/>
              <a:buFont typeface="Arial"/>
              <a:buNone/>
            </a:pPr>
            <a:endParaRPr sz="600">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r>
              <a:rPr lang="en" sz="600">
                <a:solidFill>
                  <a:schemeClr val="dk1"/>
                </a:solidFill>
                <a:latin typeface="Century Gothic"/>
                <a:ea typeface="Century Gothic"/>
                <a:cs typeface="Century Gothic"/>
                <a:sym typeface="Century Gothic"/>
              </a:rPr>
              <a:t>In the second half of term, we will then move onto the genre of Information Texts, where we will be looking at the book Wheels, Wings and Other Things and Poetry.</a:t>
            </a:r>
            <a:endParaRPr sz="600">
              <a:solidFill>
                <a:schemeClr val="dk1"/>
              </a:solidFill>
              <a:latin typeface="Century Gothic"/>
              <a:ea typeface="Century Gothic"/>
              <a:cs typeface="Century Gothic"/>
              <a:sym typeface="Century Gothic"/>
            </a:endParaRPr>
          </a:p>
        </p:txBody>
      </p:sp>
      <p:sp>
        <p:nvSpPr>
          <p:cNvPr id="69" name="Google Shape;69;p14"/>
          <p:cNvSpPr txBox="1"/>
          <p:nvPr/>
        </p:nvSpPr>
        <p:spPr>
          <a:xfrm>
            <a:off x="198425" y="1484000"/>
            <a:ext cx="2799000" cy="158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200"/>
              </a:spcBef>
              <a:spcAft>
                <a:spcPts val="0"/>
              </a:spcAft>
              <a:buNone/>
            </a:pPr>
            <a:r>
              <a:rPr lang="en" sz="700" b="1" dirty="0">
                <a:solidFill>
                  <a:schemeClr val="dk1"/>
                </a:solidFill>
                <a:latin typeface="Century Gothic"/>
                <a:ea typeface="Century Gothic"/>
                <a:cs typeface="Century Gothic"/>
                <a:sym typeface="Century Gothic"/>
              </a:rPr>
              <a:t>Maths:</a:t>
            </a:r>
            <a:endParaRPr sz="700" b="1" dirty="0">
              <a:solidFill>
                <a:schemeClr val="dk1"/>
              </a:solidFill>
              <a:latin typeface="Century Gothic"/>
              <a:ea typeface="Century Gothic"/>
              <a:cs typeface="Century Gothic"/>
              <a:sym typeface="Century Gothic"/>
            </a:endParaRPr>
          </a:p>
          <a:p>
            <a:pPr marL="0" lvl="0" indent="0" algn="ctr" rtl="0">
              <a:lnSpc>
                <a:spcPct val="115000"/>
              </a:lnSpc>
              <a:spcBef>
                <a:spcPts val="300"/>
              </a:spcBef>
              <a:spcAft>
                <a:spcPts val="0"/>
              </a:spcAft>
              <a:buClr>
                <a:schemeClr val="dk1"/>
              </a:buClr>
              <a:buSzPts val="1100"/>
              <a:buFont typeface="Arial"/>
              <a:buNone/>
            </a:pPr>
            <a:r>
              <a:rPr lang="en" sz="700" dirty="0">
                <a:solidFill>
                  <a:schemeClr val="dk1"/>
                </a:solidFill>
                <a:latin typeface="Century Gothic"/>
                <a:ea typeface="Century Gothic"/>
                <a:cs typeface="Century Gothic"/>
                <a:sym typeface="Century Gothic"/>
              </a:rPr>
              <a:t>As Mathematicians, we will be learning the following topics: place value within 20, additional and subtraction within 20. </a:t>
            </a:r>
            <a:endParaRPr sz="700" dirty="0">
              <a:solidFill>
                <a:schemeClr val="dk1"/>
              </a:solidFill>
              <a:latin typeface="Century Gothic"/>
              <a:ea typeface="Century Gothic"/>
              <a:cs typeface="Century Gothic"/>
              <a:sym typeface="Century Gothic"/>
            </a:endParaRPr>
          </a:p>
          <a:p>
            <a:pPr marL="0" lvl="0" indent="0" algn="ctr" rtl="0">
              <a:lnSpc>
                <a:spcPct val="115000"/>
              </a:lnSpc>
              <a:spcBef>
                <a:spcPts val="300"/>
              </a:spcBef>
              <a:spcAft>
                <a:spcPts val="0"/>
              </a:spcAft>
              <a:buClr>
                <a:schemeClr val="dk1"/>
              </a:buClr>
              <a:buSzPts val="1100"/>
              <a:buFont typeface="Arial"/>
              <a:buNone/>
            </a:pPr>
            <a:r>
              <a:rPr lang="en" sz="700" dirty="0">
                <a:solidFill>
                  <a:schemeClr val="dk1"/>
                </a:solidFill>
                <a:latin typeface="Century Gothic"/>
                <a:ea typeface="Century Gothic"/>
                <a:cs typeface="Century Gothic"/>
                <a:sym typeface="Century Gothic"/>
              </a:rPr>
              <a:t>Children will be expected to solve a variety of sums and word problems based on the skills learnt in these mathematical topics</a:t>
            </a:r>
            <a:r>
              <a:rPr lang="en" sz="700" dirty="0" smtClean="0">
                <a:solidFill>
                  <a:schemeClr val="dk1"/>
                </a:solidFill>
                <a:latin typeface="Century Gothic"/>
                <a:ea typeface="Century Gothic"/>
                <a:cs typeface="Century Gothic"/>
                <a:sym typeface="Century Gothic"/>
              </a:rPr>
              <a:t>.</a:t>
            </a:r>
          </a:p>
          <a:p>
            <a:pPr marL="0" lvl="0" indent="0" algn="ctr" rtl="0">
              <a:lnSpc>
                <a:spcPct val="115000"/>
              </a:lnSpc>
              <a:spcBef>
                <a:spcPts val="300"/>
              </a:spcBef>
              <a:spcAft>
                <a:spcPts val="0"/>
              </a:spcAft>
              <a:buClr>
                <a:schemeClr val="dk1"/>
              </a:buClr>
              <a:buSzPts val="1100"/>
              <a:buFont typeface="Arial"/>
              <a:buNone/>
            </a:pPr>
            <a:endParaRPr lang="en" sz="700" dirty="0" smtClean="0">
              <a:solidFill>
                <a:schemeClr val="dk1"/>
              </a:solidFill>
              <a:latin typeface="Century Gothic"/>
              <a:ea typeface="Century Gothic"/>
              <a:cs typeface="Century Gothic"/>
              <a:sym typeface="Century Gothic"/>
            </a:endParaRPr>
          </a:p>
          <a:p>
            <a:pPr marL="0" lvl="0" indent="0" algn="ctr" rtl="0">
              <a:lnSpc>
                <a:spcPct val="115000"/>
              </a:lnSpc>
              <a:spcBef>
                <a:spcPts val="300"/>
              </a:spcBef>
              <a:spcAft>
                <a:spcPts val="0"/>
              </a:spcAft>
              <a:buClr>
                <a:schemeClr val="dk1"/>
              </a:buClr>
              <a:buSzPts val="1100"/>
              <a:buFont typeface="Arial"/>
              <a:buNone/>
            </a:pPr>
            <a:endParaRPr lang="en" sz="700" dirty="0">
              <a:solidFill>
                <a:schemeClr val="dk1"/>
              </a:solidFill>
              <a:latin typeface="Century Gothic"/>
              <a:ea typeface="Century Gothic"/>
              <a:cs typeface="Century Gothic"/>
              <a:sym typeface="Century Gothic"/>
            </a:endParaRPr>
          </a:p>
          <a:p>
            <a:pPr marL="0" lvl="0" indent="0" algn="ctr" rtl="0">
              <a:lnSpc>
                <a:spcPct val="115000"/>
              </a:lnSpc>
              <a:spcBef>
                <a:spcPts val="300"/>
              </a:spcBef>
              <a:spcAft>
                <a:spcPts val="0"/>
              </a:spcAft>
              <a:buClr>
                <a:schemeClr val="dk1"/>
              </a:buClr>
              <a:buSzPts val="1100"/>
              <a:buFont typeface="Arial"/>
              <a:buNone/>
            </a:pPr>
            <a:r>
              <a:rPr lang="en" sz="700" dirty="0" smtClean="0">
                <a:solidFill>
                  <a:schemeClr val="dk1"/>
                </a:solidFill>
                <a:latin typeface="Century Gothic"/>
                <a:ea typeface="Century Gothic"/>
                <a:cs typeface="Century Gothic"/>
                <a:sym typeface="Century Gothic"/>
              </a:rPr>
              <a:t>We will then move on to learning about length and height and mass and volume.</a:t>
            </a:r>
            <a:endParaRPr sz="700" dirty="0">
              <a:solidFill>
                <a:schemeClr val="dk1"/>
              </a:solidFill>
              <a:latin typeface="Century Gothic"/>
              <a:ea typeface="Century Gothic"/>
              <a:cs typeface="Century Gothic"/>
              <a:sym typeface="Century Gothic"/>
            </a:endParaRPr>
          </a:p>
          <a:p>
            <a:pPr marL="0" lvl="0" indent="0" algn="l" rtl="0">
              <a:spcBef>
                <a:spcPts val="300"/>
              </a:spcBef>
              <a:spcAft>
                <a:spcPts val="0"/>
              </a:spcAft>
              <a:buNone/>
            </a:pPr>
            <a:endParaRPr sz="1800" dirty="0">
              <a:solidFill>
                <a:schemeClr val="dk2"/>
              </a:solidFill>
              <a:latin typeface="Century Gothic"/>
              <a:ea typeface="Century Gothic"/>
              <a:cs typeface="Century Gothic"/>
              <a:sym typeface="Century Gothic"/>
            </a:endParaRPr>
          </a:p>
        </p:txBody>
      </p:sp>
      <p:sp>
        <p:nvSpPr>
          <p:cNvPr id="70" name="Google Shape;70;p14"/>
          <p:cNvSpPr txBox="1"/>
          <p:nvPr/>
        </p:nvSpPr>
        <p:spPr>
          <a:xfrm>
            <a:off x="626300" y="3104600"/>
            <a:ext cx="1685400" cy="1817100"/>
          </a:xfrm>
          <a:prstGeom prst="rect">
            <a:avLst/>
          </a:prstGeom>
          <a:noFill/>
          <a:ln>
            <a:noFill/>
          </a:ln>
        </p:spPr>
        <p:txBody>
          <a:bodyPr spcFirstLastPara="1" wrap="square" lIns="91425" tIns="91425" rIns="91425" bIns="91425" anchor="t" anchorCtr="0">
            <a:noAutofit/>
          </a:bodyPr>
          <a:lstStyle/>
          <a:p>
            <a:pPr marL="0" marR="25400" lvl="0" indent="0" algn="ctr" rtl="0">
              <a:lnSpc>
                <a:spcPct val="115000"/>
              </a:lnSpc>
              <a:spcBef>
                <a:spcPts val="0"/>
              </a:spcBef>
              <a:spcAft>
                <a:spcPts val="0"/>
              </a:spcAft>
              <a:buClr>
                <a:schemeClr val="dk1"/>
              </a:buClr>
              <a:buSzPts val="1100"/>
              <a:buFont typeface="Arial"/>
              <a:buNone/>
            </a:pPr>
            <a:r>
              <a:rPr lang="en" sz="700" b="1">
                <a:solidFill>
                  <a:schemeClr val="dk1"/>
                </a:solidFill>
                <a:latin typeface="Century Gothic"/>
                <a:ea typeface="Century Gothic"/>
                <a:cs typeface="Century Gothic"/>
                <a:sym typeface="Century Gothic"/>
              </a:rPr>
              <a:t>Science:</a:t>
            </a:r>
            <a:endParaRPr sz="700" b="1">
              <a:solidFill>
                <a:schemeClr val="dk1"/>
              </a:solidFill>
              <a:latin typeface="Century Gothic"/>
              <a:ea typeface="Century Gothic"/>
              <a:cs typeface="Century Gothic"/>
              <a:sym typeface="Century Gothic"/>
            </a:endParaRPr>
          </a:p>
          <a:p>
            <a:pPr marL="0" marR="25400" lvl="0" indent="0" algn="ctr" rtl="0">
              <a:lnSpc>
                <a:spcPct val="115000"/>
              </a:lnSpc>
              <a:spcBef>
                <a:spcPts val="0"/>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As Scientists, we will be looking at different types of Animals. </a:t>
            </a:r>
            <a:endParaRPr sz="700">
              <a:solidFill>
                <a:schemeClr val="dk1"/>
              </a:solidFill>
              <a:latin typeface="Century Gothic"/>
              <a:ea typeface="Century Gothic"/>
              <a:cs typeface="Century Gothic"/>
              <a:sym typeface="Century Gothic"/>
            </a:endParaRPr>
          </a:p>
          <a:p>
            <a:pPr marL="0" marR="25400" lvl="0" indent="0" algn="ctr" rtl="0">
              <a:lnSpc>
                <a:spcPct val="115000"/>
              </a:lnSpc>
              <a:spcBef>
                <a:spcPts val="0"/>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We will be categorising different animals, where they live and what they eat. </a:t>
            </a:r>
            <a:endParaRPr sz="700">
              <a:solidFill>
                <a:schemeClr val="dk1"/>
              </a:solidFill>
              <a:latin typeface="Century Gothic"/>
              <a:ea typeface="Century Gothic"/>
              <a:cs typeface="Century Gothic"/>
              <a:sym typeface="Century Gothic"/>
            </a:endParaRPr>
          </a:p>
        </p:txBody>
      </p:sp>
      <p:sp>
        <p:nvSpPr>
          <p:cNvPr id="71" name="Google Shape;71;p14"/>
          <p:cNvSpPr txBox="1"/>
          <p:nvPr/>
        </p:nvSpPr>
        <p:spPr>
          <a:xfrm>
            <a:off x="3058475" y="151550"/>
            <a:ext cx="1471200" cy="12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700" b="1" dirty="0">
                <a:solidFill>
                  <a:schemeClr val="dk1"/>
                </a:solidFill>
                <a:latin typeface="Century Gothic"/>
                <a:ea typeface="Century Gothic"/>
                <a:cs typeface="Century Gothic"/>
                <a:sym typeface="Century Gothic"/>
              </a:rPr>
              <a:t>PE:</a:t>
            </a:r>
            <a:endParaRPr sz="700" b="1" dirty="0">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endParaRPr sz="700" b="1" dirty="0">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600"/>
              <a:buFont typeface="Century Gothic"/>
              <a:buNone/>
            </a:pPr>
            <a:r>
              <a:rPr lang="en" sz="600" dirty="0">
                <a:solidFill>
                  <a:schemeClr val="dk1"/>
                </a:solidFill>
                <a:latin typeface="Century Gothic"/>
                <a:ea typeface="Century Gothic"/>
                <a:cs typeface="Century Gothic"/>
                <a:sym typeface="Century Gothic"/>
              </a:rPr>
              <a:t>Our PE unit this term is Ball Skills and </a:t>
            </a:r>
            <a:r>
              <a:rPr lang="en" sz="600" dirty="0" smtClean="0">
                <a:solidFill>
                  <a:schemeClr val="dk1"/>
                </a:solidFill>
                <a:latin typeface="Century Gothic"/>
                <a:ea typeface="Century Gothic"/>
                <a:cs typeface="Century Gothic"/>
                <a:sym typeface="Century Gothic"/>
              </a:rPr>
              <a:t>Dance</a:t>
            </a:r>
            <a:r>
              <a:rPr lang="en" sz="600" dirty="0" smtClean="0">
                <a:solidFill>
                  <a:schemeClr val="dk1"/>
                </a:solidFill>
                <a:latin typeface="Century Gothic"/>
                <a:ea typeface="Century Gothic"/>
                <a:cs typeface="Century Gothic"/>
                <a:sym typeface="Century Gothic"/>
              </a:rPr>
              <a:t>. </a:t>
            </a:r>
            <a:r>
              <a:rPr lang="en" sz="600" dirty="0">
                <a:solidFill>
                  <a:schemeClr val="dk1"/>
                </a:solidFill>
                <a:latin typeface="Century Gothic"/>
                <a:ea typeface="Century Gothic"/>
                <a:cs typeface="Century Gothic"/>
                <a:sym typeface="Century Gothic"/>
              </a:rPr>
              <a:t>We will practise our throwing and catching skills, and play competitive games to develop flexibility, strength, technique, control and balance.</a:t>
            </a:r>
            <a:endParaRPr sz="600" dirty="0">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600"/>
              <a:buFont typeface="Century Gothic"/>
              <a:buNone/>
            </a:pPr>
            <a:r>
              <a:rPr lang="en" sz="600" dirty="0">
                <a:solidFill>
                  <a:schemeClr val="dk1"/>
                </a:solidFill>
                <a:latin typeface="Century Gothic"/>
                <a:ea typeface="Century Gothic"/>
                <a:cs typeface="Century Gothic"/>
                <a:sym typeface="Century Gothic"/>
              </a:rPr>
              <a:t>We will also develop our skills in </a:t>
            </a:r>
            <a:r>
              <a:rPr lang="en" sz="600" dirty="0" smtClean="0">
                <a:solidFill>
                  <a:schemeClr val="dk1"/>
                </a:solidFill>
                <a:latin typeface="Century Gothic"/>
                <a:ea typeface="Century Gothic"/>
                <a:cs typeface="Century Gothic"/>
                <a:sym typeface="Century Gothic"/>
              </a:rPr>
              <a:t>dance by learning about different ways our body can move.</a:t>
            </a:r>
            <a:endParaRPr sz="1700" dirty="0">
              <a:solidFill>
                <a:schemeClr val="dk2"/>
              </a:solidFill>
              <a:latin typeface="Century Gothic"/>
              <a:ea typeface="Century Gothic"/>
              <a:cs typeface="Century Gothic"/>
              <a:sym typeface="Century Gothic"/>
            </a:endParaRPr>
          </a:p>
        </p:txBody>
      </p:sp>
      <p:sp>
        <p:nvSpPr>
          <p:cNvPr id="72" name="Google Shape;72;p14"/>
          <p:cNvSpPr txBox="1"/>
          <p:nvPr/>
        </p:nvSpPr>
        <p:spPr>
          <a:xfrm>
            <a:off x="6006524" y="94737"/>
            <a:ext cx="1906937" cy="1359937"/>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 sz="600" b="1" dirty="0" smtClean="0">
                <a:solidFill>
                  <a:schemeClr val="dk1"/>
                </a:solidFill>
                <a:latin typeface="Century Gothic" panose="020B0502020202020204" pitchFamily="34" charset="0"/>
                <a:ea typeface="Century Gothic"/>
                <a:cs typeface="Century Gothic"/>
                <a:sym typeface="Century Gothic"/>
              </a:rPr>
              <a:t>Computing</a:t>
            </a:r>
            <a:r>
              <a:rPr lang="en" sz="600" dirty="0" smtClean="0">
                <a:solidFill>
                  <a:schemeClr val="dk1"/>
                </a:solidFill>
                <a:latin typeface="Century Gothic" panose="020B0502020202020204" pitchFamily="34" charset="0"/>
                <a:ea typeface="Century Gothic"/>
                <a:cs typeface="Century Gothic"/>
                <a:sym typeface="Century Gothic"/>
              </a:rPr>
              <a:t>:</a:t>
            </a:r>
          </a:p>
          <a:p>
            <a:pPr lvl="0" algn="ctr">
              <a:buClr>
                <a:schemeClr val="dk1"/>
              </a:buClr>
              <a:buSzPts val="1100"/>
            </a:pPr>
            <a:endParaRPr lang="en" sz="600" dirty="0">
              <a:solidFill>
                <a:schemeClr val="dk1"/>
              </a:solidFill>
              <a:latin typeface="Century Gothic" panose="020B0502020202020204" pitchFamily="34" charset="0"/>
              <a:sym typeface="Century Gothic"/>
            </a:endParaRPr>
          </a:p>
          <a:p>
            <a:pPr lvl="0" algn="ctr">
              <a:buClr>
                <a:schemeClr val="dk1"/>
              </a:buClr>
              <a:buSzPts val="1100"/>
            </a:pPr>
            <a:r>
              <a:rPr lang="en-GB" sz="600" dirty="0">
                <a:latin typeface="Century Gothic" panose="020B0502020202020204" pitchFamily="34" charset="0"/>
              </a:rPr>
              <a:t>I</a:t>
            </a:r>
            <a:r>
              <a:rPr lang="en-GB" sz="600" dirty="0" smtClean="0">
                <a:latin typeface="Century Gothic" panose="020B0502020202020204" pitchFamily="34" charset="0"/>
              </a:rPr>
              <a:t>n </a:t>
            </a:r>
            <a:r>
              <a:rPr lang="en-GB" sz="600" dirty="0">
                <a:latin typeface="Century Gothic" panose="020B0502020202020204" pitchFamily="34" charset="0"/>
              </a:rPr>
              <a:t>Computing, </a:t>
            </a:r>
            <a:r>
              <a:rPr lang="en-GB" sz="600" dirty="0" smtClean="0">
                <a:latin typeface="Century Gothic" panose="020B0502020202020204" pitchFamily="34" charset="0"/>
              </a:rPr>
              <a:t>we </a:t>
            </a:r>
            <a:r>
              <a:rPr lang="en-GB" sz="600" dirty="0">
                <a:latin typeface="Century Gothic" panose="020B0502020202020204" pitchFamily="34" charset="0"/>
              </a:rPr>
              <a:t>will be learning how to use computers safely and creatively. </a:t>
            </a:r>
            <a:r>
              <a:rPr lang="en-GB" sz="600" dirty="0" smtClean="0">
                <a:latin typeface="Century Gothic" panose="020B0502020202020204" pitchFamily="34" charset="0"/>
              </a:rPr>
              <a:t>We will </a:t>
            </a:r>
            <a:r>
              <a:rPr lang="en-GB" sz="600" dirty="0">
                <a:latin typeface="Century Gothic" panose="020B0502020202020204" pitchFamily="34" charset="0"/>
              </a:rPr>
              <a:t>begin with an E-Safety lesson, learning how to search for information safely online and understanding how to use the internet responsibly. Children will then explore digital music, using the programme </a:t>
            </a:r>
            <a:r>
              <a:rPr lang="en-GB" sz="600" i="1" dirty="0">
                <a:latin typeface="Century Gothic" panose="020B0502020202020204" pitchFamily="34" charset="0"/>
              </a:rPr>
              <a:t>Purple Mash</a:t>
            </a:r>
            <a:r>
              <a:rPr lang="en-GB" sz="600" dirty="0">
                <a:latin typeface="Century Gothic" panose="020B0502020202020204" pitchFamily="34" charset="0"/>
              </a:rPr>
              <a:t> to play, record and sequence simple melodies. Through these activities, </a:t>
            </a:r>
            <a:r>
              <a:rPr lang="en-GB" sz="600" dirty="0" smtClean="0">
                <a:latin typeface="Century Gothic" panose="020B0502020202020204" pitchFamily="34" charset="0"/>
              </a:rPr>
              <a:t>we </a:t>
            </a:r>
            <a:r>
              <a:rPr lang="en-GB" sz="600" dirty="0">
                <a:latin typeface="Century Gothic" panose="020B0502020202020204" pitchFamily="34" charset="0"/>
              </a:rPr>
              <a:t>will develop </a:t>
            </a:r>
            <a:r>
              <a:rPr lang="en-GB" sz="600" dirty="0" smtClean="0">
                <a:latin typeface="Century Gothic" panose="020B0502020202020204" pitchFamily="34" charset="0"/>
              </a:rPr>
              <a:t>our </a:t>
            </a:r>
            <a:r>
              <a:rPr lang="en-GB" sz="600" dirty="0">
                <a:latin typeface="Century Gothic" panose="020B0502020202020204" pitchFamily="34" charset="0"/>
              </a:rPr>
              <a:t>confidence using technology, practise basic computing skills, and learn how computers can be used to create and enjoy music.</a:t>
            </a:r>
            <a:endParaRPr lang="en" sz="600" dirty="0" smtClean="0">
              <a:solidFill>
                <a:schemeClr val="dk1"/>
              </a:solidFill>
              <a:latin typeface="Century Gothic" panose="020B0502020202020204" pitchFamily="34" charset="0"/>
              <a:ea typeface="Century Gothic"/>
              <a:cs typeface="Century Gothic"/>
              <a:sym typeface="Century Gothic"/>
            </a:endParaRPr>
          </a:p>
        </p:txBody>
      </p:sp>
      <p:sp>
        <p:nvSpPr>
          <p:cNvPr id="73" name="Google Shape;73;p14"/>
          <p:cNvSpPr txBox="1"/>
          <p:nvPr/>
        </p:nvSpPr>
        <p:spPr>
          <a:xfrm>
            <a:off x="5939100" y="1512875"/>
            <a:ext cx="1359900" cy="15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b="1" dirty="0">
                <a:solidFill>
                  <a:schemeClr val="dk1"/>
                </a:solidFill>
                <a:latin typeface="Century Gothic"/>
                <a:ea typeface="Century Gothic"/>
                <a:cs typeface="Century Gothic"/>
                <a:sym typeface="Century Gothic"/>
              </a:rPr>
              <a:t>History</a:t>
            </a:r>
            <a:r>
              <a:rPr lang="en" sz="700" dirty="0">
                <a:solidFill>
                  <a:schemeClr val="dk1"/>
                </a:solidFill>
                <a:latin typeface="Century Gothic"/>
                <a:ea typeface="Century Gothic"/>
                <a:cs typeface="Century Gothic"/>
                <a:sym typeface="Century Gothic"/>
              </a:rPr>
              <a:t>:</a:t>
            </a:r>
            <a:endParaRPr sz="700" dirty="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r>
              <a:rPr lang="en" sz="700" dirty="0">
                <a:solidFill>
                  <a:schemeClr val="dk1"/>
                </a:solidFill>
                <a:latin typeface="Century Gothic"/>
                <a:ea typeface="Century Gothic"/>
                <a:cs typeface="Century Gothic"/>
                <a:sym typeface="Century Gothic"/>
              </a:rPr>
              <a:t>Our History topic this term is </a:t>
            </a:r>
            <a:r>
              <a:rPr lang="en" sz="700" dirty="0" smtClean="0">
                <a:solidFill>
                  <a:schemeClr val="dk1"/>
                </a:solidFill>
                <a:latin typeface="Century Gothic"/>
                <a:ea typeface="Century Gothic"/>
                <a:cs typeface="Century Gothic"/>
                <a:sym typeface="Century Gothic"/>
              </a:rPr>
              <a:t>Old and New Transport</a:t>
            </a:r>
            <a:r>
              <a:rPr lang="en" sz="700" dirty="0" smtClean="0">
                <a:solidFill>
                  <a:schemeClr val="dk1"/>
                </a:solidFill>
                <a:latin typeface="Century Gothic"/>
                <a:ea typeface="Century Gothic"/>
                <a:cs typeface="Century Gothic"/>
                <a:sym typeface="Century Gothic"/>
              </a:rPr>
              <a:t>. </a:t>
            </a:r>
            <a:r>
              <a:rPr lang="en" sz="700" dirty="0">
                <a:solidFill>
                  <a:schemeClr val="dk1"/>
                </a:solidFill>
                <a:latin typeface="Century Gothic"/>
                <a:ea typeface="Century Gothic"/>
                <a:cs typeface="Century Gothic"/>
                <a:sym typeface="Century Gothic"/>
              </a:rPr>
              <a:t>We will be learning </a:t>
            </a:r>
            <a:r>
              <a:rPr lang="en" sz="700" dirty="0" smtClean="0">
                <a:solidFill>
                  <a:schemeClr val="dk1"/>
                </a:solidFill>
                <a:latin typeface="Century Gothic"/>
                <a:ea typeface="Century Gothic"/>
                <a:cs typeface="Century Gothic"/>
                <a:sym typeface="Century Gothic"/>
              </a:rPr>
              <a:t>about how transport has changed and how they are different today.</a:t>
            </a:r>
            <a:endParaRPr sz="700" dirty="0">
              <a:solidFill>
                <a:schemeClr val="dk1"/>
              </a:solidFill>
              <a:latin typeface="Century Gothic"/>
              <a:ea typeface="Century Gothic"/>
              <a:cs typeface="Century Gothic"/>
              <a:sym typeface="Century Gothic"/>
            </a:endParaRPr>
          </a:p>
        </p:txBody>
      </p:sp>
      <p:sp>
        <p:nvSpPr>
          <p:cNvPr id="74" name="Google Shape;74;p14"/>
          <p:cNvSpPr txBox="1"/>
          <p:nvPr/>
        </p:nvSpPr>
        <p:spPr>
          <a:xfrm>
            <a:off x="5939100" y="3111875"/>
            <a:ext cx="1551900" cy="18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700" b="1">
                <a:solidFill>
                  <a:schemeClr val="dk1"/>
                </a:solidFill>
                <a:latin typeface="Century Gothic"/>
                <a:ea typeface="Century Gothic"/>
                <a:cs typeface="Century Gothic"/>
                <a:sym typeface="Century Gothic"/>
              </a:rPr>
              <a:t>Religious Education:</a:t>
            </a:r>
            <a:endParaRPr sz="700" b="1">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endParaRPr sz="500">
              <a:solidFill>
                <a:schemeClr val="dk1"/>
              </a:solidFill>
              <a:latin typeface="Century Gothic"/>
              <a:ea typeface="Century Gothic"/>
              <a:cs typeface="Century Gothic"/>
              <a:sym typeface="Century Gothic"/>
            </a:endParaRPr>
          </a:p>
          <a:p>
            <a:pPr marL="0" marR="0" lvl="0" indent="0" algn="ctr" rtl="0">
              <a:spcBef>
                <a:spcPts val="125"/>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In RE, our topic is ‘From Galilee to Jerusalem.’</a:t>
            </a:r>
            <a:endParaRPr sz="700">
              <a:solidFill>
                <a:schemeClr val="dk1"/>
              </a:solidFill>
              <a:latin typeface="Century Gothic"/>
              <a:ea typeface="Century Gothic"/>
              <a:cs typeface="Century Gothic"/>
              <a:sym typeface="Century Gothic"/>
            </a:endParaRPr>
          </a:p>
          <a:p>
            <a:pPr marL="0" marR="0" lvl="0" indent="0" algn="ctr" rtl="0">
              <a:spcBef>
                <a:spcPts val="125"/>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We will be learning Bible scripture, such as ‘The Presentation’ any how people knew that baby Jesus was special.</a:t>
            </a:r>
            <a:endParaRPr sz="700">
              <a:solidFill>
                <a:schemeClr val="dk1"/>
              </a:solidFill>
              <a:latin typeface="Century Gothic"/>
              <a:ea typeface="Century Gothic"/>
              <a:cs typeface="Century Gothic"/>
              <a:sym typeface="Century Gothic"/>
            </a:endParaRPr>
          </a:p>
          <a:p>
            <a:pPr marL="0" marR="0" lvl="0" indent="0" algn="ctr" rtl="0">
              <a:spcBef>
                <a:spcPts val="125"/>
              </a:spcBef>
              <a:spcAft>
                <a:spcPts val="0"/>
              </a:spcAft>
              <a:buClr>
                <a:schemeClr val="dk1"/>
              </a:buClr>
              <a:buSzPts val="1100"/>
              <a:buFont typeface="Arial"/>
              <a:buNone/>
            </a:pPr>
            <a:r>
              <a:rPr lang="en" sz="700">
                <a:solidFill>
                  <a:schemeClr val="dk1"/>
                </a:solidFill>
                <a:latin typeface="Century Gothic"/>
                <a:ea typeface="Century Gothic"/>
                <a:cs typeface="Century Gothic"/>
                <a:sym typeface="Century Gothic"/>
              </a:rPr>
              <a:t>We will then move on to Desert to Garden; where we will learn about Lent and the Holy Week.</a:t>
            </a:r>
            <a:endParaRPr sz="700">
              <a:solidFill>
                <a:schemeClr val="dk1"/>
              </a:solidFill>
              <a:latin typeface="Century Gothic"/>
              <a:ea typeface="Century Gothic"/>
              <a:cs typeface="Century Gothic"/>
              <a:sym typeface="Century Gothic"/>
            </a:endParaRPr>
          </a:p>
        </p:txBody>
      </p:sp>
      <p:sp>
        <p:nvSpPr>
          <p:cNvPr id="75" name="Google Shape;75;p14"/>
          <p:cNvSpPr txBox="1"/>
          <p:nvPr/>
        </p:nvSpPr>
        <p:spPr>
          <a:xfrm>
            <a:off x="3089913" y="3138425"/>
            <a:ext cx="1551900" cy="18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b="1" dirty="0">
                <a:solidFill>
                  <a:schemeClr val="dk1"/>
                </a:solidFill>
                <a:latin typeface="Century Gothic"/>
                <a:ea typeface="Century Gothic"/>
                <a:cs typeface="Century Gothic"/>
                <a:sym typeface="Century Gothic"/>
              </a:rPr>
              <a:t>Design Technology: </a:t>
            </a:r>
            <a:endParaRPr sz="700" b="1" dirty="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endParaRPr sz="700" b="1" dirty="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endParaRPr sz="700" b="1" dirty="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endParaRPr sz="700" b="1" dirty="0">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r>
              <a:rPr lang="en" sz="700" dirty="0">
                <a:solidFill>
                  <a:schemeClr val="dk1"/>
                </a:solidFill>
                <a:latin typeface="Century Gothic"/>
                <a:ea typeface="Century Gothic"/>
                <a:cs typeface="Century Gothic"/>
                <a:sym typeface="Century Gothic"/>
              </a:rPr>
              <a:t>In DT, we will start off with  designing and making </a:t>
            </a:r>
            <a:r>
              <a:rPr lang="en" sz="700" dirty="0" smtClean="0">
                <a:solidFill>
                  <a:schemeClr val="dk1"/>
                </a:solidFill>
                <a:latin typeface="Century Gothic"/>
                <a:ea typeface="Century Gothic"/>
                <a:cs typeface="Century Gothic"/>
                <a:sym typeface="Century Gothic"/>
              </a:rPr>
              <a:t>a moving picture</a:t>
            </a:r>
            <a:r>
              <a:rPr lang="en" sz="700" dirty="0" smtClean="0">
                <a:solidFill>
                  <a:schemeClr val="dk1"/>
                </a:solidFill>
                <a:latin typeface="Century Gothic"/>
                <a:ea typeface="Century Gothic"/>
                <a:cs typeface="Century Gothic"/>
                <a:sym typeface="Century Gothic"/>
              </a:rPr>
              <a:t>, looking at the mechanisms of them</a:t>
            </a:r>
            <a:r>
              <a:rPr lang="en" sz="700" dirty="0" smtClean="0">
                <a:solidFill>
                  <a:schemeClr val="dk1"/>
                </a:solidFill>
                <a:latin typeface="Century Gothic"/>
                <a:ea typeface="Century Gothic"/>
                <a:cs typeface="Century Gothic"/>
                <a:sym typeface="Century Gothic"/>
              </a:rPr>
              <a:t> </a:t>
            </a:r>
            <a:r>
              <a:rPr lang="en" sz="700" dirty="0">
                <a:solidFill>
                  <a:schemeClr val="dk1"/>
                </a:solidFill>
                <a:latin typeface="Century Gothic"/>
                <a:ea typeface="Century Gothic"/>
                <a:cs typeface="Century Gothic"/>
                <a:sym typeface="Century Gothic"/>
              </a:rPr>
              <a:t>and then move on to the topic off Fabric Bunting.</a:t>
            </a:r>
            <a:endParaRPr sz="700" dirty="0">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endParaRPr sz="700" dirty="0">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r>
              <a:rPr lang="en" sz="700" dirty="0">
                <a:solidFill>
                  <a:schemeClr val="dk1"/>
                </a:solidFill>
                <a:latin typeface="Century Gothic"/>
                <a:ea typeface="Century Gothic"/>
                <a:cs typeface="Century Gothic"/>
                <a:sym typeface="Century Gothic"/>
              </a:rPr>
              <a:t>In both topics we will be designing purposeful, functional, appealing products for ourselves and other users based on design criteria.</a:t>
            </a:r>
            <a:endParaRPr sz="700" dirty="0">
              <a:solidFill>
                <a:schemeClr val="dk1"/>
              </a:solidFill>
              <a:latin typeface="Century Gothic"/>
              <a:ea typeface="Century Gothic"/>
              <a:cs typeface="Century Gothic"/>
              <a:sym typeface="Century Gothic"/>
            </a:endParaRPr>
          </a:p>
        </p:txBody>
      </p:sp>
      <p:pic>
        <p:nvPicPr>
          <p:cNvPr id="76" name="Google Shape;76;p14"/>
          <p:cNvPicPr preferRelativeResize="0"/>
          <p:nvPr/>
        </p:nvPicPr>
        <p:blipFill>
          <a:blip r:embed="rId3">
            <a:alphaModFix/>
          </a:blip>
          <a:stretch>
            <a:fillRect/>
          </a:stretch>
        </p:blipFill>
        <p:spPr>
          <a:xfrm>
            <a:off x="1838723" y="94737"/>
            <a:ext cx="528908" cy="759925"/>
          </a:xfrm>
          <a:prstGeom prst="rect">
            <a:avLst/>
          </a:prstGeom>
          <a:noFill/>
          <a:ln>
            <a:noFill/>
          </a:ln>
        </p:spPr>
      </p:pic>
      <p:pic>
        <p:nvPicPr>
          <p:cNvPr id="77" name="Google Shape;77;p14"/>
          <p:cNvPicPr preferRelativeResize="0"/>
          <p:nvPr/>
        </p:nvPicPr>
        <p:blipFill rotWithShape="1">
          <a:blip r:embed="rId4">
            <a:alphaModFix/>
          </a:blip>
          <a:srcRect r="4141" b="10402"/>
          <a:stretch/>
        </p:blipFill>
        <p:spPr>
          <a:xfrm>
            <a:off x="3943750" y="2390525"/>
            <a:ext cx="1096550" cy="682078"/>
          </a:xfrm>
          <a:prstGeom prst="rect">
            <a:avLst/>
          </a:prstGeom>
          <a:noFill/>
          <a:ln>
            <a:noFill/>
          </a:ln>
        </p:spPr>
      </p:pic>
      <p:pic>
        <p:nvPicPr>
          <p:cNvPr id="78" name="Google Shape;78;p14"/>
          <p:cNvPicPr preferRelativeResize="0"/>
          <p:nvPr/>
        </p:nvPicPr>
        <p:blipFill>
          <a:blip r:embed="rId5">
            <a:alphaModFix/>
          </a:blip>
          <a:stretch>
            <a:fillRect/>
          </a:stretch>
        </p:blipFill>
        <p:spPr>
          <a:xfrm>
            <a:off x="4529675" y="220126"/>
            <a:ext cx="1258524" cy="1166349"/>
          </a:xfrm>
          <a:prstGeom prst="rect">
            <a:avLst/>
          </a:prstGeom>
          <a:noFill/>
          <a:ln>
            <a:noFill/>
          </a:ln>
        </p:spPr>
      </p:pic>
      <p:pic>
        <p:nvPicPr>
          <p:cNvPr id="79" name="Google Shape;79;p14"/>
          <p:cNvPicPr preferRelativeResize="0"/>
          <p:nvPr/>
        </p:nvPicPr>
        <p:blipFill>
          <a:blip r:embed="rId6">
            <a:alphaModFix/>
          </a:blip>
          <a:stretch>
            <a:fillRect/>
          </a:stretch>
        </p:blipFill>
        <p:spPr>
          <a:xfrm>
            <a:off x="227375" y="2410547"/>
            <a:ext cx="1284212" cy="343627"/>
          </a:xfrm>
          <a:prstGeom prst="rect">
            <a:avLst/>
          </a:prstGeom>
          <a:noFill/>
          <a:ln>
            <a:noFill/>
          </a:ln>
        </p:spPr>
      </p:pic>
      <p:pic>
        <p:nvPicPr>
          <p:cNvPr id="81" name="Google Shape;81;p14"/>
          <p:cNvPicPr preferRelativeResize="0"/>
          <p:nvPr/>
        </p:nvPicPr>
        <p:blipFill>
          <a:blip r:embed="rId7">
            <a:alphaModFix/>
          </a:blip>
          <a:stretch>
            <a:fillRect/>
          </a:stretch>
        </p:blipFill>
        <p:spPr>
          <a:xfrm>
            <a:off x="8003725" y="151550"/>
            <a:ext cx="741425" cy="493363"/>
          </a:xfrm>
          <a:prstGeom prst="rect">
            <a:avLst/>
          </a:prstGeom>
          <a:noFill/>
          <a:ln>
            <a:noFill/>
          </a:ln>
        </p:spPr>
      </p:pic>
      <p:pic>
        <p:nvPicPr>
          <p:cNvPr id="82" name="Google Shape;82;p14"/>
          <p:cNvPicPr preferRelativeResize="0"/>
          <p:nvPr/>
        </p:nvPicPr>
        <p:blipFill rotWithShape="1">
          <a:blip r:embed="rId8">
            <a:alphaModFix/>
          </a:blip>
          <a:srcRect/>
          <a:stretch/>
        </p:blipFill>
        <p:spPr>
          <a:xfrm>
            <a:off x="7493800" y="3594313"/>
            <a:ext cx="1136100" cy="852077"/>
          </a:xfrm>
          <a:prstGeom prst="rect">
            <a:avLst/>
          </a:prstGeom>
          <a:noFill/>
          <a:ln w="19050" cap="flat" cmpd="sng">
            <a:solidFill>
              <a:srgbClr val="0B5394"/>
            </a:solidFill>
            <a:prstDash val="solid"/>
            <a:round/>
            <a:headEnd type="none" w="sm" len="sm"/>
            <a:tailEnd type="none" w="sm" len="sm"/>
          </a:ln>
        </p:spPr>
      </p:pic>
      <p:pic>
        <p:nvPicPr>
          <p:cNvPr id="83" name="Google Shape;83;p14"/>
          <p:cNvPicPr preferRelativeResize="0"/>
          <p:nvPr/>
        </p:nvPicPr>
        <p:blipFill>
          <a:blip r:embed="rId9">
            <a:alphaModFix/>
          </a:blip>
          <a:stretch>
            <a:fillRect/>
          </a:stretch>
        </p:blipFill>
        <p:spPr>
          <a:xfrm>
            <a:off x="759799" y="3977141"/>
            <a:ext cx="1551900" cy="951834"/>
          </a:xfrm>
          <a:prstGeom prst="rect">
            <a:avLst/>
          </a:prstGeom>
          <a:noFill/>
          <a:ln>
            <a:noFill/>
          </a:ln>
        </p:spPr>
      </p:pic>
      <p:sp>
        <p:nvSpPr>
          <p:cNvPr id="85" name="Google Shape;85;p14"/>
          <p:cNvSpPr txBox="1"/>
          <p:nvPr/>
        </p:nvSpPr>
        <p:spPr>
          <a:xfrm>
            <a:off x="7278951" y="1493100"/>
            <a:ext cx="1515900" cy="15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b="1" dirty="0">
                <a:solidFill>
                  <a:schemeClr val="dk1"/>
                </a:solidFill>
                <a:latin typeface="Century Gothic"/>
                <a:ea typeface="Century Gothic"/>
                <a:cs typeface="Century Gothic"/>
                <a:sym typeface="Century Gothic"/>
              </a:rPr>
              <a:t>Geography</a:t>
            </a:r>
            <a:r>
              <a:rPr lang="en" sz="700" dirty="0">
                <a:solidFill>
                  <a:schemeClr val="dk1"/>
                </a:solidFill>
                <a:latin typeface="Century Gothic"/>
                <a:ea typeface="Century Gothic"/>
                <a:cs typeface="Century Gothic"/>
                <a:sym typeface="Century Gothic"/>
              </a:rPr>
              <a:t>:</a:t>
            </a:r>
            <a:endParaRPr sz="700" dirty="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r>
              <a:rPr lang="en" sz="700" dirty="0">
                <a:solidFill>
                  <a:schemeClr val="dk1"/>
                </a:solidFill>
                <a:latin typeface="Century Gothic"/>
                <a:ea typeface="Century Gothic"/>
                <a:cs typeface="Century Gothic"/>
                <a:sym typeface="Century Gothic"/>
              </a:rPr>
              <a:t>Our Geography topic this term is </a:t>
            </a:r>
            <a:r>
              <a:rPr lang="en" sz="700" dirty="0" smtClean="0">
                <a:solidFill>
                  <a:schemeClr val="dk1"/>
                </a:solidFill>
                <a:latin typeface="Century Gothic"/>
                <a:ea typeface="Century Gothic"/>
                <a:cs typeface="Century Gothic"/>
                <a:sym typeface="Century Gothic"/>
              </a:rPr>
              <a:t>The UK. </a:t>
            </a:r>
            <a:r>
              <a:rPr lang="en" sz="700" dirty="0">
                <a:solidFill>
                  <a:schemeClr val="dk1"/>
                </a:solidFill>
                <a:latin typeface="Century Gothic"/>
                <a:ea typeface="Century Gothic"/>
                <a:cs typeface="Century Gothic"/>
                <a:sym typeface="Century Gothic"/>
              </a:rPr>
              <a:t>We will be </a:t>
            </a:r>
            <a:r>
              <a:rPr lang="en" sz="700" dirty="0" smtClean="0">
                <a:solidFill>
                  <a:schemeClr val="dk1"/>
                </a:solidFill>
                <a:latin typeface="Century Gothic"/>
                <a:ea typeface="Century Gothic"/>
                <a:cs typeface="Century Gothic"/>
                <a:sym typeface="Century Gothic"/>
              </a:rPr>
              <a:t>learning about the geographical features of the UK and learning about the countries and cities within the UK. We will also develop our map skills and observational skills. </a:t>
            </a:r>
            <a:endParaRPr sz="700" dirty="0">
              <a:solidFill>
                <a:schemeClr val="dk1"/>
              </a:solidFill>
              <a:latin typeface="Century Gothic"/>
              <a:ea typeface="Century Gothic"/>
              <a:cs typeface="Century Gothic"/>
              <a:sym typeface="Century Gothic"/>
            </a:endParaRPr>
          </a:p>
        </p:txBody>
      </p:sp>
      <p:pic>
        <p:nvPicPr>
          <p:cNvPr id="88" name="Google Shape;88;p14"/>
          <p:cNvPicPr preferRelativeResize="0"/>
          <p:nvPr/>
        </p:nvPicPr>
        <p:blipFill>
          <a:blip r:embed="rId10">
            <a:alphaModFix/>
          </a:blip>
          <a:stretch>
            <a:fillRect/>
          </a:stretch>
        </p:blipFill>
        <p:spPr>
          <a:xfrm>
            <a:off x="4770599" y="4112025"/>
            <a:ext cx="1024966" cy="682075"/>
          </a:xfrm>
          <a:prstGeom prst="rect">
            <a:avLst/>
          </a:prstGeom>
          <a:noFill/>
          <a:ln>
            <a:noFill/>
          </a:ln>
        </p:spPr>
      </p:pic>
      <p:pic>
        <p:nvPicPr>
          <p:cNvPr id="89" name="Google Shape;89;p14"/>
          <p:cNvPicPr preferRelativeResize="0"/>
          <p:nvPr/>
        </p:nvPicPr>
        <p:blipFill>
          <a:blip r:embed="rId11">
            <a:alphaModFix/>
          </a:blip>
          <a:stretch>
            <a:fillRect/>
          </a:stretch>
        </p:blipFill>
        <p:spPr>
          <a:xfrm>
            <a:off x="2510322" y="100113"/>
            <a:ext cx="528900" cy="749156"/>
          </a:xfrm>
          <a:prstGeom prst="rect">
            <a:avLst/>
          </a:prstGeom>
          <a:noFill/>
          <a:ln>
            <a:noFill/>
          </a:ln>
        </p:spPr>
      </p:pic>
      <p:pic>
        <p:nvPicPr>
          <p:cNvPr id="91" name="Google Shape;91;p14"/>
          <p:cNvPicPr preferRelativeResize="0"/>
          <p:nvPr/>
        </p:nvPicPr>
        <p:blipFill>
          <a:blip r:embed="rId12">
            <a:alphaModFix/>
          </a:blip>
          <a:stretch>
            <a:fillRect/>
          </a:stretch>
        </p:blipFill>
        <p:spPr>
          <a:xfrm>
            <a:off x="1904825" y="830800"/>
            <a:ext cx="586246" cy="682075"/>
          </a:xfrm>
          <a:prstGeom prst="rect">
            <a:avLst/>
          </a:prstGeom>
          <a:noFill/>
          <a:ln>
            <a:noFill/>
          </a:ln>
        </p:spPr>
      </p:pic>
      <p:pic>
        <p:nvPicPr>
          <p:cNvPr id="92" name="Google Shape;92;p14"/>
          <p:cNvPicPr preferRelativeResize="0"/>
          <p:nvPr/>
        </p:nvPicPr>
        <p:blipFill>
          <a:blip r:embed="rId13">
            <a:alphaModFix/>
          </a:blip>
          <a:stretch>
            <a:fillRect/>
          </a:stretch>
        </p:blipFill>
        <p:spPr>
          <a:xfrm>
            <a:off x="2568800" y="830800"/>
            <a:ext cx="489675" cy="649107"/>
          </a:xfrm>
          <a:prstGeom prst="rect">
            <a:avLst/>
          </a:prstGeom>
          <a:noFill/>
          <a:ln>
            <a:noFill/>
          </a:ln>
        </p:spPr>
      </p:pic>
      <p:pic>
        <p:nvPicPr>
          <p:cNvPr id="30" name="Picture 14" descr="OmnibusInTheSnowl">
            <a:extLst>
              <a:ext uri="{FF2B5EF4-FFF2-40B4-BE49-F238E27FC236}">
                <a16:creationId xmlns:a16="http://schemas.microsoft.com/office/drawing/2014/main" id="{F3AB2DC7-C2E8-00FD-63E9-1814DFF81A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6583210" y="2491175"/>
            <a:ext cx="749133" cy="4673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1" descr="-oldham-bus">
            <a:extLst>
              <a:ext uri="{FF2B5EF4-FFF2-40B4-BE49-F238E27FC236}">
                <a16:creationId xmlns:a16="http://schemas.microsoft.com/office/drawing/2014/main" id="{A14A9812-A47C-03AB-67DB-B3001D907B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5986625" y="2510950"/>
            <a:ext cx="672055" cy="44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6"/>
          <a:stretch>
            <a:fillRect/>
          </a:stretch>
        </p:blipFill>
        <p:spPr>
          <a:xfrm>
            <a:off x="4930712" y="3245806"/>
            <a:ext cx="559052" cy="673144"/>
          </a:xfrm>
          <a:prstGeom prst="rect">
            <a:avLst/>
          </a:prstGeom>
        </p:spPr>
      </p:pic>
      <p:pic>
        <p:nvPicPr>
          <p:cNvPr id="5" name="Picture 4"/>
          <p:cNvPicPr>
            <a:picLocks noChangeAspect="1"/>
          </p:cNvPicPr>
          <p:nvPr/>
        </p:nvPicPr>
        <p:blipFill>
          <a:blip r:embed="rId17"/>
          <a:stretch>
            <a:fillRect/>
          </a:stretch>
        </p:blipFill>
        <p:spPr>
          <a:xfrm>
            <a:off x="8315930" y="2579298"/>
            <a:ext cx="429220" cy="518138"/>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888</Words>
  <Application>Microsoft Office PowerPoint</Application>
  <PresentationFormat>On-screen Show (16:9)</PresentationFormat>
  <Paragraphs>67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Verdana</vt:lpstr>
      <vt:lpstr>Century Gothic</vt: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Zarin Tasnim</dc:creator>
  <cp:lastModifiedBy>Zarin Tasnim</cp:lastModifiedBy>
  <cp:revision>4</cp:revision>
  <dcterms:modified xsi:type="dcterms:W3CDTF">2026-01-21T16:05:34Z</dcterms:modified>
</cp:coreProperties>
</file>