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1485117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2254638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2245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3644557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0667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2518886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963592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3862605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4265830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66A39B-B1B5-44BB-8E86-FA336433681F}" type="datetimeFigureOut">
              <a:rPr lang="en-GB" smtClean="0"/>
              <a:t>15/11/2023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317029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66A39B-B1B5-44BB-8E86-FA336433681F}" type="datetimeFigureOut">
              <a:rPr lang="en-GB" smtClean="0"/>
              <a:t>15/11/2023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730660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6A39B-B1B5-44BB-8E86-FA336433681F}" type="datetimeFigureOut">
              <a:rPr lang="en-GB" smtClean="0"/>
              <a:t>15/11/2023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3117685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66A39B-B1B5-44BB-8E86-FA336433681F}" type="datetimeFigureOut">
              <a:rPr lang="en-GB" smtClean="0"/>
              <a:t>15/11/2023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1041624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66A39B-B1B5-44BB-8E86-FA336433681F}" type="datetimeFigureOut">
              <a:rPr lang="en-GB" smtClean="0"/>
              <a:t>15/11/2023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326845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66A39B-B1B5-44BB-8E86-FA336433681F}" type="datetimeFigureOut">
              <a:rPr lang="en-GB" smtClean="0"/>
              <a:t>15/11/2023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DF28B2-0EF6-452B-8EAF-8B769BEA8713}" type="slidenum">
              <a:rPr lang="en-GB" smtClean="0"/>
              <a:t>‹#›</a:t>
            </a:fld>
            <a:endParaRPr lang="en-GB"/>
          </a:p>
        </p:txBody>
      </p:sp>
    </p:spTree>
    <p:extLst>
      <p:ext uri="{BB962C8B-B14F-4D97-AF65-F5344CB8AC3E}">
        <p14:creationId xmlns:p14="http://schemas.microsoft.com/office/powerpoint/2010/main" val="3681222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DF28B2-0EF6-452B-8EAF-8B769BEA8713}" type="slidenum">
              <a:rPr lang="en-GB" smtClean="0"/>
              <a:t>‹#›</a:t>
            </a:fld>
            <a:endParaRPr lang="en-GB"/>
          </a:p>
        </p:txBody>
      </p:sp>
      <p:sp>
        <p:nvSpPr>
          <p:cNvPr id="5" name="Date Placeholder 4"/>
          <p:cNvSpPr>
            <a:spLocks noGrp="1"/>
          </p:cNvSpPr>
          <p:nvPr>
            <p:ph type="dt" sz="half" idx="10"/>
          </p:nvPr>
        </p:nvSpPr>
        <p:spPr/>
        <p:txBody>
          <a:bodyPr/>
          <a:lstStyle/>
          <a:p>
            <a:fld id="{2A66A39B-B1B5-44BB-8E86-FA336433681F}" type="datetimeFigureOut">
              <a:rPr lang="en-GB" smtClean="0"/>
              <a:t>15/11/2023</a:t>
            </a:fld>
            <a:endParaRPr lang="en-GB"/>
          </a:p>
        </p:txBody>
      </p:sp>
    </p:spTree>
    <p:extLst>
      <p:ext uri="{BB962C8B-B14F-4D97-AF65-F5344CB8AC3E}">
        <p14:creationId xmlns:p14="http://schemas.microsoft.com/office/powerpoint/2010/main" val="215657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A66A39B-B1B5-44BB-8E86-FA336433681F}" type="datetimeFigureOut">
              <a:rPr lang="en-GB" smtClean="0"/>
              <a:t>15/11/2023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DF28B2-0EF6-452B-8EAF-8B769BEA8713}" type="slidenum">
              <a:rPr lang="en-GB" smtClean="0"/>
              <a:t>‹#›</a:t>
            </a:fld>
            <a:endParaRPr lang="en-GB"/>
          </a:p>
        </p:txBody>
      </p:sp>
    </p:spTree>
    <p:extLst>
      <p:ext uri="{BB962C8B-B14F-4D97-AF65-F5344CB8AC3E}">
        <p14:creationId xmlns:p14="http://schemas.microsoft.com/office/powerpoint/2010/main" val="3024564401"/>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1350" y="2055400"/>
            <a:ext cx="9307791" cy="1646302"/>
          </a:xfrm>
        </p:spPr>
        <p:txBody>
          <a:bodyPr/>
          <a:lstStyle/>
          <a:p>
            <a:r>
              <a:rPr lang="hu-HU" sz="4000" dirty="0"/>
              <a:t>St Edmund</a:t>
            </a:r>
            <a:r>
              <a:rPr lang="en-GB" sz="4000" dirty="0"/>
              <a:t> Of Abington</a:t>
            </a:r>
            <a:r>
              <a:rPr lang="hu-HU" sz="4000" dirty="0"/>
              <a:t> </a:t>
            </a:r>
            <a:br>
              <a:rPr lang="hu-HU" sz="4000" dirty="0"/>
            </a:br>
            <a:r>
              <a:rPr lang="hu-HU" sz="4000" dirty="0"/>
              <a:t>(1170-1240)</a:t>
            </a:r>
            <a:endParaRPr lang="en-GB" sz="4000" dirty="0"/>
          </a:p>
        </p:txBody>
      </p:sp>
      <p:pic>
        <p:nvPicPr>
          <p:cNvPr id="5" name="Picture 2" descr="St Edmund Rich | Roman Catholic Church of St Edmund">
            <a:extLst>
              <a:ext uri="{FF2B5EF4-FFF2-40B4-BE49-F238E27FC236}">
                <a16:creationId xmlns:a16="http://schemas.microsoft.com/office/drawing/2014/main" id="{1AA57B12-77D6-2642-A754-C156B38A6DE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8" r="4066" b="-1"/>
          <a:stretch/>
        </p:blipFill>
        <p:spPr bwMode="auto">
          <a:xfrm>
            <a:off x="932245" y="1232591"/>
            <a:ext cx="3059206" cy="4775200"/>
          </a:xfrm>
          <a:prstGeom prst="rect">
            <a:avLst/>
          </a:prstGeom>
          <a:noFill/>
          <a:ln w="57150" cmpd="thickThin">
            <a:solidFill>
              <a:schemeClr val="tx1">
                <a:lumMod val="50000"/>
                <a:lumOff val="50000"/>
              </a:schemeClr>
            </a:solidFill>
            <a:miter lim="800000"/>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3839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0AE4139-BD82-550F-A3C5-971D312C4BE7}"/>
              </a:ext>
            </a:extLst>
          </p:cNvPr>
          <p:cNvPicPr>
            <a:picLocks noChangeAspect="1" noChangeArrowheads="1"/>
          </p:cNvPicPr>
          <p:nvPr/>
        </p:nvPicPr>
        <p:blipFill>
          <a:blip r:embed="rId2" cstate="print"/>
          <a:srcRect/>
          <a:stretch>
            <a:fillRect/>
          </a:stretch>
        </p:blipFill>
        <p:spPr bwMode="auto">
          <a:xfrm>
            <a:off x="451350" y="1337096"/>
            <a:ext cx="2592288" cy="4412407"/>
          </a:xfrm>
          <a:prstGeom prst="rect">
            <a:avLst/>
          </a:prstGeom>
          <a:noFill/>
        </p:spPr>
      </p:pic>
      <p:sp>
        <p:nvSpPr>
          <p:cNvPr id="7" name="Title 1">
            <a:extLst>
              <a:ext uri="{FF2B5EF4-FFF2-40B4-BE49-F238E27FC236}">
                <a16:creationId xmlns:a16="http://schemas.microsoft.com/office/drawing/2014/main" id="{0B4AFA6A-829D-74B1-DA75-E7615A4C8387}"/>
              </a:ext>
            </a:extLst>
          </p:cNvPr>
          <p:cNvSpPr txBox="1">
            <a:spLocks/>
          </p:cNvSpPr>
          <p:nvPr/>
        </p:nvSpPr>
        <p:spPr>
          <a:xfrm>
            <a:off x="3341389" y="1447800"/>
            <a:ext cx="6720994" cy="3008514"/>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90000"/>
              </a:lnSpc>
            </a:pPr>
            <a:r>
              <a:rPr lang="en-US" dirty="0"/>
              <a:t>What is a saint?</a:t>
            </a:r>
            <a:endParaRPr lang="en-US" sz="1000" dirty="0"/>
          </a:p>
          <a:p>
            <a:pPr algn="l">
              <a:lnSpc>
                <a:spcPct val="90000"/>
              </a:lnSpc>
            </a:pPr>
            <a:endParaRPr lang="en-GB" sz="2200" dirty="0"/>
          </a:p>
          <a:p>
            <a:pPr algn="l">
              <a:lnSpc>
                <a:spcPct val="90000"/>
              </a:lnSpc>
            </a:pPr>
            <a:r>
              <a:rPr lang="en-GB" sz="2200" dirty="0">
                <a:solidFill>
                  <a:schemeClr val="accent2"/>
                </a:solidFill>
              </a:rPr>
              <a:t>A saint is a person, just like you and me that God gave special graces to in order for them to do special things. </a:t>
            </a:r>
          </a:p>
          <a:p>
            <a:pPr algn="l">
              <a:lnSpc>
                <a:spcPct val="90000"/>
              </a:lnSpc>
            </a:pPr>
            <a:endParaRPr lang="en-GB" sz="2200" dirty="0">
              <a:solidFill>
                <a:schemeClr val="accent2"/>
              </a:solidFill>
            </a:endParaRPr>
          </a:p>
          <a:p>
            <a:pPr algn="l">
              <a:lnSpc>
                <a:spcPct val="90000"/>
              </a:lnSpc>
            </a:pPr>
            <a:r>
              <a:rPr lang="en-GB" sz="2200" dirty="0">
                <a:solidFill>
                  <a:schemeClr val="accent2"/>
                </a:solidFill>
              </a:rPr>
              <a:t> All the saints were holy men and women who led good lives, serving God and serving other people.</a:t>
            </a:r>
          </a:p>
        </p:txBody>
      </p:sp>
    </p:spTree>
    <p:extLst>
      <p:ext uri="{BB962C8B-B14F-4D97-AF65-F5344CB8AC3E}">
        <p14:creationId xmlns:p14="http://schemas.microsoft.com/office/powerpoint/2010/main" val="1982580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1339" y="872837"/>
            <a:ext cx="6720994" cy="5178828"/>
          </a:xfrm>
        </p:spPr>
        <p:txBody>
          <a:bodyPr>
            <a:normAutofit/>
          </a:bodyPr>
          <a:lstStyle/>
          <a:p>
            <a:pPr>
              <a:lnSpc>
                <a:spcPct val="90000"/>
              </a:lnSpc>
            </a:pPr>
            <a:r>
              <a:rPr lang="en-US" dirty="0"/>
              <a:t>Early Life</a:t>
            </a:r>
            <a:br>
              <a:rPr lang="en-US" dirty="0"/>
            </a:br>
            <a:br>
              <a:rPr lang="en-US" sz="2200" dirty="0"/>
            </a:br>
            <a:r>
              <a:rPr lang="en-US" sz="2200" dirty="0">
                <a:solidFill>
                  <a:schemeClr val="accent2"/>
                </a:solidFill>
              </a:rPr>
              <a:t>St. Edmund is known as </a:t>
            </a:r>
            <a:r>
              <a:rPr lang="en-US" sz="2200" u="sng" dirty="0">
                <a:solidFill>
                  <a:schemeClr val="accent2"/>
                </a:solidFill>
              </a:rPr>
              <a:t>St. Edmund of Abingdon </a:t>
            </a:r>
            <a:r>
              <a:rPr lang="en-US" sz="2200" dirty="0">
                <a:solidFill>
                  <a:schemeClr val="accent2"/>
                </a:solidFill>
              </a:rPr>
              <a:t>because he was born in Abingdon, near Oxford, in 1175. </a:t>
            </a:r>
            <a:br>
              <a:rPr lang="en-US" sz="2200" dirty="0">
                <a:solidFill>
                  <a:schemeClr val="accent2"/>
                </a:solidFill>
              </a:rPr>
            </a:br>
            <a:br>
              <a:rPr lang="en-US" sz="2200" dirty="0">
                <a:solidFill>
                  <a:schemeClr val="accent2"/>
                </a:solidFill>
              </a:rPr>
            </a:br>
            <a:r>
              <a:rPr lang="en-US" sz="2200" dirty="0">
                <a:solidFill>
                  <a:schemeClr val="accent2"/>
                </a:solidFill>
              </a:rPr>
              <a:t>His father was a wealthy trader, which is why he is sometimes also nicknames </a:t>
            </a:r>
            <a:r>
              <a:rPr lang="en-US" sz="2200" u="sng" dirty="0">
                <a:solidFill>
                  <a:schemeClr val="accent2"/>
                </a:solidFill>
              </a:rPr>
              <a:t>St. Edmund Rich</a:t>
            </a:r>
            <a:r>
              <a:rPr lang="en-US" sz="2200" dirty="0">
                <a:solidFill>
                  <a:schemeClr val="accent2"/>
                </a:solidFill>
              </a:rPr>
              <a:t>. </a:t>
            </a:r>
            <a:br>
              <a:rPr lang="en-US" sz="2200" dirty="0">
                <a:solidFill>
                  <a:schemeClr val="accent2"/>
                </a:solidFill>
              </a:rPr>
            </a:br>
            <a:br>
              <a:rPr lang="en-US" sz="2200" dirty="0">
                <a:solidFill>
                  <a:schemeClr val="accent2"/>
                </a:solidFill>
              </a:rPr>
            </a:br>
            <a:r>
              <a:rPr lang="en-US" sz="2200" dirty="0">
                <a:solidFill>
                  <a:schemeClr val="accent2"/>
                </a:solidFill>
              </a:rPr>
              <a:t>When he was about sixteen, Edmund’s mum sent him, with his brother Robert, to university in Paris.</a:t>
            </a:r>
            <a:br>
              <a:rPr lang="en-US" sz="2200" dirty="0">
                <a:solidFill>
                  <a:schemeClr val="accent2"/>
                </a:solidFill>
              </a:rPr>
            </a:br>
            <a:br>
              <a:rPr lang="en-US" sz="2200" dirty="0">
                <a:solidFill>
                  <a:schemeClr val="accent2"/>
                </a:solidFill>
              </a:rPr>
            </a:br>
            <a:endParaRPr lang="en-GB" sz="2200" dirty="0">
              <a:solidFill>
                <a:schemeClr val="accent2"/>
              </a:solidFill>
            </a:endParaRPr>
          </a:p>
        </p:txBody>
      </p:sp>
      <p:pic>
        <p:nvPicPr>
          <p:cNvPr id="1026" name="Picture 2" descr="St. Edmund of Abingdon - © Nash Ford Publish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080" y="872837"/>
            <a:ext cx="22860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8049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9844" y="484043"/>
            <a:ext cx="7002761" cy="5889913"/>
          </a:xfrm>
        </p:spPr>
        <p:txBody>
          <a:bodyPr>
            <a:normAutofit fontScale="90000"/>
          </a:bodyPr>
          <a:lstStyle/>
          <a:p>
            <a:pPr>
              <a:lnSpc>
                <a:spcPct val="90000"/>
              </a:lnSpc>
            </a:pPr>
            <a:r>
              <a:rPr lang="en-US" dirty="0"/>
              <a:t>Career </a:t>
            </a:r>
            <a:br>
              <a:rPr lang="en-US" dirty="0"/>
            </a:br>
            <a:br>
              <a:rPr lang="en-US" sz="2200" dirty="0"/>
            </a:br>
            <a:r>
              <a:rPr lang="hu-HU" sz="2400" dirty="0">
                <a:solidFill>
                  <a:schemeClr val="accent2"/>
                </a:solidFill>
              </a:rPr>
              <a:t>Edmund</a:t>
            </a:r>
            <a:r>
              <a:rPr lang="en-GB" sz="2400" dirty="0">
                <a:solidFill>
                  <a:schemeClr val="accent2"/>
                </a:solidFill>
              </a:rPr>
              <a:t>’s mother died when he</a:t>
            </a:r>
            <a:r>
              <a:rPr lang="hu-HU" sz="2400" dirty="0">
                <a:solidFill>
                  <a:schemeClr val="accent2"/>
                </a:solidFill>
              </a:rPr>
              <a:t> was 23.</a:t>
            </a:r>
            <a:r>
              <a:rPr lang="hu-GB" sz="2400" dirty="0">
                <a:solidFill>
                  <a:schemeClr val="accent2"/>
                </a:solidFill>
              </a:rPr>
              <a:t> </a:t>
            </a:r>
            <a:br>
              <a:rPr lang="en-GB" sz="2400" dirty="0">
                <a:solidFill>
                  <a:schemeClr val="accent2"/>
                </a:solidFill>
              </a:rPr>
            </a:br>
            <a:br>
              <a:rPr lang="en-GB" sz="2400" dirty="0">
                <a:solidFill>
                  <a:schemeClr val="accent2"/>
                </a:solidFill>
              </a:rPr>
            </a:br>
            <a:r>
              <a:rPr lang="en-GB" sz="2400" dirty="0">
                <a:solidFill>
                  <a:schemeClr val="accent2"/>
                </a:solidFill>
              </a:rPr>
              <a:t>When this happened he </a:t>
            </a:r>
            <a:r>
              <a:rPr lang="hu-HU" sz="2400" dirty="0">
                <a:solidFill>
                  <a:schemeClr val="accent2"/>
                </a:solidFill>
              </a:rPr>
              <a:t>came home to England</a:t>
            </a:r>
            <a:r>
              <a:rPr lang="en-GB" sz="2400" dirty="0">
                <a:solidFill>
                  <a:schemeClr val="accent2"/>
                </a:solidFill>
              </a:rPr>
              <a:t>. H</a:t>
            </a:r>
            <a:r>
              <a:rPr lang="hu-HU" sz="2400" dirty="0">
                <a:solidFill>
                  <a:schemeClr val="accent2"/>
                </a:solidFill>
              </a:rPr>
              <a:t>e </a:t>
            </a:r>
            <a:r>
              <a:rPr lang="en-GB" sz="2400" dirty="0">
                <a:solidFill>
                  <a:schemeClr val="accent2"/>
                </a:solidFill>
              </a:rPr>
              <a:t>began teaching</a:t>
            </a:r>
            <a:r>
              <a:rPr lang="hu-HU" sz="2400" dirty="0">
                <a:solidFill>
                  <a:schemeClr val="accent2"/>
                </a:solidFill>
              </a:rPr>
              <a:t> Latin and Maths at Oxford University.  </a:t>
            </a:r>
            <a:br>
              <a:rPr lang="hu-HU" sz="2400" dirty="0">
                <a:solidFill>
                  <a:schemeClr val="accent2"/>
                </a:solidFill>
              </a:rPr>
            </a:br>
            <a:br>
              <a:rPr lang="hu-HU" sz="2400" dirty="0">
                <a:solidFill>
                  <a:schemeClr val="accent2"/>
                </a:solidFill>
              </a:rPr>
            </a:br>
            <a:r>
              <a:rPr lang="en-GB" sz="2400" dirty="0">
                <a:solidFill>
                  <a:schemeClr val="accent2"/>
                </a:solidFill>
              </a:rPr>
              <a:t>Six year later, he received a message in a dream from his mother telling him to go back to university</a:t>
            </a:r>
            <a:r>
              <a:rPr lang="hu-HU" sz="2400" dirty="0">
                <a:solidFill>
                  <a:schemeClr val="accent2"/>
                </a:solidFill>
              </a:rPr>
              <a:t>. S</a:t>
            </a:r>
            <a:r>
              <a:rPr lang="en-GB" sz="2400" dirty="0">
                <a:solidFill>
                  <a:schemeClr val="accent2"/>
                </a:solidFill>
              </a:rPr>
              <a:t>o h</a:t>
            </a:r>
            <a:r>
              <a:rPr lang="hu-HU" sz="2400" dirty="0">
                <a:solidFill>
                  <a:schemeClr val="accent2"/>
                </a:solidFill>
              </a:rPr>
              <a:t>e went back to Paris and studied theology</a:t>
            </a:r>
            <a:r>
              <a:rPr lang="en-GB" sz="2400" dirty="0">
                <a:solidFill>
                  <a:schemeClr val="accent2"/>
                </a:solidFill>
              </a:rPr>
              <a:t> before</a:t>
            </a:r>
            <a:r>
              <a:rPr lang="hu-HU" sz="2400" dirty="0">
                <a:solidFill>
                  <a:schemeClr val="accent2"/>
                </a:solidFill>
              </a:rPr>
              <a:t> be</a:t>
            </a:r>
            <a:r>
              <a:rPr lang="en-GB" sz="2400" dirty="0">
                <a:solidFill>
                  <a:schemeClr val="accent2"/>
                </a:solidFill>
              </a:rPr>
              <a:t>coming</a:t>
            </a:r>
            <a:r>
              <a:rPr lang="hu-HU" sz="2400" dirty="0">
                <a:solidFill>
                  <a:schemeClr val="accent2"/>
                </a:solidFill>
              </a:rPr>
              <a:t> a priest</a:t>
            </a:r>
            <a:r>
              <a:rPr lang="en-GB" sz="2400" dirty="0">
                <a:solidFill>
                  <a:schemeClr val="accent2"/>
                </a:solidFill>
              </a:rPr>
              <a:t>. He then returned to England to</a:t>
            </a:r>
            <a:r>
              <a:rPr lang="hu-HU" sz="2400" dirty="0">
                <a:solidFill>
                  <a:schemeClr val="accent2"/>
                </a:solidFill>
              </a:rPr>
              <a:t> t</a:t>
            </a:r>
            <a:r>
              <a:rPr lang="en-GB" sz="2400" dirty="0">
                <a:solidFill>
                  <a:schemeClr val="accent2"/>
                </a:solidFill>
              </a:rPr>
              <a:t>each</a:t>
            </a:r>
            <a:r>
              <a:rPr lang="hu-HU" sz="2400" dirty="0">
                <a:solidFill>
                  <a:schemeClr val="accent2"/>
                </a:solidFill>
              </a:rPr>
              <a:t> Theology at Oxford. </a:t>
            </a:r>
            <a:br>
              <a:rPr lang="en-GB" sz="2400" dirty="0">
                <a:solidFill>
                  <a:schemeClr val="accent2"/>
                </a:solidFill>
              </a:rPr>
            </a:br>
            <a:br>
              <a:rPr lang="en-GB" sz="2400" dirty="0">
                <a:solidFill>
                  <a:schemeClr val="accent2"/>
                </a:solidFill>
              </a:rPr>
            </a:br>
            <a:r>
              <a:rPr lang="en-GB" sz="2400" dirty="0">
                <a:solidFill>
                  <a:schemeClr val="accent2"/>
                </a:solidFill>
              </a:rPr>
              <a:t>Edmund loved to pray and he would stay up late talking to God. He would sometimes then fall asleep when he was supposed to be teaching.</a:t>
            </a:r>
            <a:br>
              <a:rPr lang="en-GB" sz="2400" dirty="0">
                <a:solidFill>
                  <a:schemeClr val="accent2"/>
                </a:solidFill>
              </a:rPr>
            </a:br>
            <a:br>
              <a:rPr lang="en-GB" sz="2400" dirty="0">
                <a:solidFill>
                  <a:schemeClr val="accent2"/>
                </a:solidFill>
              </a:rPr>
            </a:br>
            <a:r>
              <a:rPr lang="en-GB" sz="2400" dirty="0">
                <a:solidFill>
                  <a:schemeClr val="accent2"/>
                </a:solidFill>
              </a:rPr>
              <a:t>Edmund spent most of his salary on charity and taking care of his students. </a:t>
            </a:r>
            <a:endParaRPr lang="en-GB" sz="2200" dirty="0">
              <a:solidFill>
                <a:schemeClr val="accent2"/>
              </a:solidFill>
            </a:endParaRPr>
          </a:p>
        </p:txBody>
      </p:sp>
      <p:pic>
        <p:nvPicPr>
          <p:cNvPr id="2050" name="Picture 2" descr="Dover's Chapel of St Edmund of Abingd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028" y="1257658"/>
            <a:ext cx="2138738" cy="4776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119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0278" y="867132"/>
            <a:ext cx="6720994" cy="5305067"/>
          </a:xfrm>
        </p:spPr>
        <p:txBody>
          <a:bodyPr>
            <a:normAutofit fontScale="90000"/>
          </a:bodyPr>
          <a:lstStyle/>
          <a:p>
            <a:pPr>
              <a:lnSpc>
                <a:spcPct val="90000"/>
              </a:lnSpc>
            </a:pPr>
            <a:r>
              <a:rPr lang="en-US" dirty="0"/>
              <a:t>Archbishop of Canterbury </a:t>
            </a:r>
            <a:br>
              <a:rPr lang="en-US" dirty="0"/>
            </a:br>
            <a:r>
              <a:rPr lang="en-GB" sz="2400" dirty="0">
                <a:solidFill>
                  <a:schemeClr val="accent2"/>
                </a:solidFill>
              </a:rPr>
              <a:t> </a:t>
            </a:r>
            <a:br>
              <a:rPr lang="en-GB" sz="2400" dirty="0">
                <a:solidFill>
                  <a:schemeClr val="accent2"/>
                </a:solidFill>
              </a:rPr>
            </a:br>
            <a:r>
              <a:rPr lang="en-GB" sz="2400" dirty="0">
                <a:solidFill>
                  <a:schemeClr val="accent2"/>
                </a:solidFill>
              </a:rPr>
              <a:t>In 1233, England was on the verge of a civil war.  </a:t>
            </a:r>
            <a:br>
              <a:rPr lang="en-GB" sz="2400" dirty="0">
                <a:solidFill>
                  <a:schemeClr val="accent2"/>
                </a:solidFill>
              </a:rPr>
            </a:br>
            <a:r>
              <a:rPr lang="en-GB" sz="2400" dirty="0">
                <a:solidFill>
                  <a:schemeClr val="accent2"/>
                </a:solidFill>
              </a:rPr>
              <a:t>Edmund went to the King and pleaded for peace. The King had not listened to his advisers, but he listened to Edmund and war was avoided.</a:t>
            </a:r>
            <a:br>
              <a:rPr lang="en-GB" sz="2400" dirty="0">
                <a:solidFill>
                  <a:schemeClr val="accent2"/>
                </a:solidFill>
              </a:rPr>
            </a:br>
            <a:br>
              <a:rPr lang="en-GB" sz="2400" dirty="0">
                <a:solidFill>
                  <a:schemeClr val="accent2"/>
                </a:solidFill>
              </a:rPr>
            </a:br>
            <a:r>
              <a:rPr lang="en-GB" sz="2400" dirty="0">
                <a:solidFill>
                  <a:schemeClr val="accent2"/>
                </a:solidFill>
              </a:rPr>
              <a:t>This is why St. Edmund is known as a </a:t>
            </a:r>
            <a:r>
              <a:rPr lang="en-GB" sz="2400" u="sng" dirty="0">
                <a:solidFill>
                  <a:schemeClr val="accent2"/>
                </a:solidFill>
              </a:rPr>
              <a:t>peacemaker</a:t>
            </a:r>
            <a:r>
              <a:rPr lang="en-GB" sz="2400" dirty="0">
                <a:solidFill>
                  <a:schemeClr val="accent2"/>
                </a:solidFill>
              </a:rPr>
              <a:t>.</a:t>
            </a:r>
            <a:br>
              <a:rPr lang="en-GB" sz="2400" dirty="0">
                <a:solidFill>
                  <a:schemeClr val="accent2"/>
                </a:solidFill>
              </a:rPr>
            </a:br>
            <a:br>
              <a:rPr lang="en-GB" sz="2400" dirty="0">
                <a:solidFill>
                  <a:schemeClr val="accent2"/>
                </a:solidFill>
              </a:rPr>
            </a:br>
            <a:r>
              <a:rPr lang="en-GB" sz="2400" dirty="0">
                <a:solidFill>
                  <a:schemeClr val="accent2"/>
                </a:solidFill>
              </a:rPr>
              <a:t>In 1234 the Pope made Edmund </a:t>
            </a:r>
            <a:r>
              <a:rPr lang="en-GB" sz="2400" u="sng" dirty="0">
                <a:solidFill>
                  <a:schemeClr val="accent2"/>
                </a:solidFill>
              </a:rPr>
              <a:t>Archbishop of Canterbury</a:t>
            </a:r>
            <a:r>
              <a:rPr lang="en-GB" sz="2400" dirty="0">
                <a:solidFill>
                  <a:schemeClr val="accent2"/>
                </a:solidFill>
              </a:rPr>
              <a:t>.</a:t>
            </a:r>
            <a:br>
              <a:rPr lang="en-GB" sz="2400" dirty="0">
                <a:solidFill>
                  <a:schemeClr val="accent2"/>
                </a:solidFill>
              </a:rPr>
            </a:br>
            <a:br>
              <a:rPr lang="en-GB" sz="2400" dirty="0">
                <a:solidFill>
                  <a:schemeClr val="accent2"/>
                </a:solidFill>
              </a:rPr>
            </a:br>
            <a:r>
              <a:rPr lang="en-GB" sz="2400" dirty="0">
                <a:solidFill>
                  <a:schemeClr val="accent2"/>
                </a:solidFill>
              </a:rPr>
              <a:t>As Archbishop, he spent a lot of time helping the poor and disadvantaged. He also spoke frequently to the King, King Henry III, and encourage him to support those in need also. </a:t>
            </a:r>
            <a:endParaRPr lang="en-GB" sz="2200" dirty="0">
              <a:solidFill>
                <a:schemeClr val="accent2"/>
              </a:solidFill>
            </a:endParaRPr>
          </a:p>
        </p:txBody>
      </p:sp>
      <p:pic>
        <p:nvPicPr>
          <p:cNvPr id="5" name="Picture 2" descr="St. Edmund of Abingdon - © Nash Ford Publishing">
            <a:extLst>
              <a:ext uri="{FF2B5EF4-FFF2-40B4-BE49-F238E27FC236}">
                <a16:creationId xmlns:a16="http://schemas.microsoft.com/office/drawing/2014/main" id="{BF0F2DAA-115D-C25E-784F-F9D1EE2B04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663" y="1124643"/>
            <a:ext cx="22860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05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0278" y="1300509"/>
            <a:ext cx="6720994" cy="4256982"/>
          </a:xfrm>
        </p:spPr>
        <p:txBody>
          <a:bodyPr>
            <a:normAutofit/>
          </a:bodyPr>
          <a:lstStyle/>
          <a:p>
            <a:pPr>
              <a:lnSpc>
                <a:spcPct val="90000"/>
              </a:lnSpc>
            </a:pPr>
            <a:r>
              <a:rPr lang="en-US" dirty="0"/>
              <a:t>Death</a:t>
            </a:r>
            <a:br>
              <a:rPr lang="en-US" dirty="0"/>
            </a:br>
            <a:r>
              <a:rPr lang="en-GB" sz="2400" dirty="0">
                <a:solidFill>
                  <a:schemeClr val="accent2"/>
                </a:solidFill>
              </a:rPr>
              <a:t> </a:t>
            </a:r>
            <a:br>
              <a:rPr lang="en-GB" sz="2400" dirty="0">
                <a:solidFill>
                  <a:schemeClr val="accent2"/>
                </a:solidFill>
              </a:rPr>
            </a:br>
            <a:r>
              <a:rPr lang="en-GB" sz="2400" dirty="0">
                <a:solidFill>
                  <a:schemeClr val="accent2"/>
                </a:solidFill>
              </a:rPr>
              <a:t>In 1240, St. Edmund travelled to Rome to ask the Pope to help him keep peace in England. </a:t>
            </a:r>
            <a:br>
              <a:rPr lang="en-GB" sz="2400" dirty="0">
                <a:solidFill>
                  <a:schemeClr val="accent2"/>
                </a:solidFill>
              </a:rPr>
            </a:br>
            <a:br>
              <a:rPr lang="en-GB" sz="2400" dirty="0">
                <a:solidFill>
                  <a:schemeClr val="accent2"/>
                </a:solidFill>
              </a:rPr>
            </a:br>
            <a:r>
              <a:rPr lang="en-GB" sz="2400" dirty="0">
                <a:solidFill>
                  <a:schemeClr val="accent2"/>
                </a:solidFill>
              </a:rPr>
              <a:t>On the way, Edmund felt sick in France and died. He was buried at an abbey and many miracles took place at his tomb. </a:t>
            </a:r>
            <a:br>
              <a:rPr lang="en-GB" sz="2400" dirty="0">
                <a:solidFill>
                  <a:schemeClr val="accent2"/>
                </a:solidFill>
              </a:rPr>
            </a:br>
            <a:br>
              <a:rPr lang="en-GB" sz="2400" dirty="0">
                <a:solidFill>
                  <a:schemeClr val="accent2"/>
                </a:solidFill>
              </a:rPr>
            </a:br>
            <a:r>
              <a:rPr lang="en-GB" sz="2400" dirty="0">
                <a:solidFill>
                  <a:schemeClr val="accent2"/>
                </a:solidFill>
              </a:rPr>
              <a:t>Within six years, the Pope declared him a saint. </a:t>
            </a:r>
            <a:endParaRPr lang="en-GB" sz="2200" dirty="0">
              <a:solidFill>
                <a:schemeClr val="accent2"/>
              </a:solidFill>
            </a:endParaRPr>
          </a:p>
        </p:txBody>
      </p:sp>
      <p:pic>
        <p:nvPicPr>
          <p:cNvPr id="4" name="Picture 2" descr="St. Edmund of Abingdon - © Nash Ford Publish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138" y="1105593"/>
            <a:ext cx="22860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866937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95</TotalTime>
  <Words>450</Words>
  <Application>Microsoft Office PowerPoint</Application>
  <PresentationFormat>Widescreen</PresentationFormat>
  <Paragraphs>10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St Edmund Of Abington  (1170-1240)</vt:lpstr>
      <vt:lpstr>PowerPoint Presentation</vt:lpstr>
      <vt:lpstr>Early Life  St. Edmund is known as St. Edmund of Abingdon because he was born in Abingdon, near Oxford, in 1175.   His father was a wealthy trader, which is why he is sometimes also nicknames St. Edmund Rich.   When he was about sixteen, Edmund’s mum sent him, with his brother Robert, to university in Paris.  </vt:lpstr>
      <vt:lpstr>Career   Edmund’s mother died when he was 23.   When this happened he came home to England. He began teaching Latin and Maths at Oxford University.    Six year later, he received a message in a dream from his mother telling him to go back to university. So he went back to Paris and studied theology before becoming a priest. He then returned to England to teach Theology at Oxford.   Edmund loved to pray and he would stay up late talking to God. He would sometimes then fall asleep when he was supposed to be teaching.  Edmund spent most of his salary on charity and taking care of his students. </vt:lpstr>
      <vt:lpstr>Archbishop of Canterbury    In 1233, England was on the verge of a civil war.   Edmund went to the King and pleaded for peace. The King had not listened to his advisers, but he listened to Edmund and war was avoided.  This is why St. Edmund is known as a peacemaker.  In 1234 the Pope made Edmund Archbishop of Canterbury.  As Archbishop, he spent a lot of time helping the poor and disadvantaged. He also spoke frequently to the King, King Henry III, and encourage him to support those in need also. </vt:lpstr>
      <vt:lpstr>Death   In 1240, St. Edmund travelled to Rome to ask the Pope to help him keep peace in England.   On the way, Edmund felt sick in France and died. He was buried at an abbey and many miracles took place at his tomb.   Within six years, the Pope declared him a saint. </vt:lpstr>
    </vt:vector>
  </TitlesOfParts>
  <Company>St Edmunds Primary RC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Edmund  (1170-1240)</dc:title>
  <dc:creator>Monica Gilhooly</dc:creator>
  <cp:lastModifiedBy>Matthew Gilhooly</cp:lastModifiedBy>
  <cp:revision>7</cp:revision>
  <dcterms:created xsi:type="dcterms:W3CDTF">2023-11-15T13:47:30Z</dcterms:created>
  <dcterms:modified xsi:type="dcterms:W3CDTF">2023-11-15T21:19:13Z</dcterms:modified>
</cp:coreProperties>
</file>