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80" r:id="rId4"/>
    <p:sldId id="258" r:id="rId5"/>
    <p:sldId id="288" r:id="rId6"/>
    <p:sldId id="273" r:id="rId7"/>
    <p:sldId id="274" r:id="rId8"/>
    <p:sldId id="276" r:id="rId9"/>
    <p:sldId id="27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3D676-12B3-4A11-B150-0A271F7AEB7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8E4A0-DF28-445C-9D3E-E71584E2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991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3D676-12B3-4A11-B150-0A271F7AEB7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8E4A0-DF28-445C-9D3E-E71584E2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294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3D676-12B3-4A11-B150-0A271F7AEB7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8E4A0-DF28-445C-9D3E-E71584E2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18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3D676-12B3-4A11-B150-0A271F7AEB7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8E4A0-DF28-445C-9D3E-E71584E2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25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3D676-12B3-4A11-B150-0A271F7AEB7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8E4A0-DF28-445C-9D3E-E71584E2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502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3D676-12B3-4A11-B150-0A271F7AEB7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8E4A0-DF28-445C-9D3E-E71584E2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359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3D676-12B3-4A11-B150-0A271F7AEB7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8E4A0-DF28-445C-9D3E-E71584E2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113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3D676-12B3-4A11-B150-0A271F7AEB7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8E4A0-DF28-445C-9D3E-E71584E2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460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3D676-12B3-4A11-B150-0A271F7AEB7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8E4A0-DF28-445C-9D3E-E71584E2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54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3D676-12B3-4A11-B150-0A271F7AEB7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8E4A0-DF28-445C-9D3E-E71584E2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425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3D676-12B3-4A11-B150-0A271F7AEB7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8E4A0-DF28-445C-9D3E-E71584E2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739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3D676-12B3-4A11-B150-0A271F7AEB7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8E4A0-DF28-445C-9D3E-E71584E253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71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112557"/>
            <a:ext cx="12292361" cy="2387600"/>
          </a:xfrm>
        </p:spPr>
        <p:txBody>
          <a:bodyPr>
            <a:noAutofit/>
          </a:bodyPr>
          <a:lstStyle/>
          <a:p>
            <a:r>
              <a:rPr lang="en-GB" sz="11500" dirty="0">
                <a:solidFill>
                  <a:schemeClr val="bg1"/>
                </a:solidFill>
              </a:rPr>
              <a:t>Black History Week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7179" y="6224083"/>
            <a:ext cx="9144000" cy="1655762"/>
          </a:xfrm>
        </p:spPr>
        <p:txBody>
          <a:bodyPr/>
          <a:lstStyle/>
          <a:p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6" name="Picture 5" descr="A map of africa in a frame&#10;&#10;Description automatically generated">
            <a:extLst>
              <a:ext uri="{FF2B5EF4-FFF2-40B4-BE49-F238E27FC236}">
                <a16:creationId xmlns:a16="http://schemas.microsoft.com/office/drawing/2014/main" id="{840694F9-E566-D8EF-998E-780C0FF08D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890" y="2275043"/>
            <a:ext cx="3912219" cy="3912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73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764" y="2144280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Across Britain schools, libraries and community organisations have been celebrating Black History Month during October. </a:t>
            </a: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Each year, we at St Monica’s focus our learning for one week on recognising and appreciating the contribution of black people throughout history. </a:t>
            </a: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Black History Week is an opportunity to share in a celebration of the vast contribution of the black community to the world: a time to demonstrate pride in its creativity, respect for its intellectual prowess and a celebration of its cultural identity.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-112557"/>
            <a:ext cx="12292361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000" dirty="0">
                <a:solidFill>
                  <a:schemeClr val="bg1"/>
                </a:solidFill>
              </a:rPr>
              <a:t>What is Black History Week?</a:t>
            </a:r>
          </a:p>
        </p:txBody>
      </p:sp>
    </p:spTree>
    <p:extLst>
      <p:ext uri="{BB962C8B-B14F-4D97-AF65-F5344CB8AC3E}">
        <p14:creationId xmlns:p14="http://schemas.microsoft.com/office/powerpoint/2010/main" val="2202517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-112557"/>
            <a:ext cx="12292361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000" dirty="0">
                <a:solidFill>
                  <a:schemeClr val="bg1"/>
                </a:solidFill>
              </a:rPr>
              <a:t>Why do we celebrate BHW?</a:t>
            </a:r>
          </a:p>
        </p:txBody>
      </p:sp>
      <p:sp>
        <p:nvSpPr>
          <p:cNvPr id="5" name="Rectangle 4"/>
          <p:cNvSpPr/>
          <p:nvPr/>
        </p:nvSpPr>
        <p:spPr>
          <a:xfrm>
            <a:off x="1237295" y="2275043"/>
            <a:ext cx="981776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Roboto"/>
              </a:rPr>
              <a:t>Black History Month in the UK celebrates the history, arts and culture of black British people. Awareness of, and education about, the history of white British people is well-established, but black British history is underreported and underrepresented. Dedicating a month to it every year helps redress that balance, and helps us all learn more about our shared History as Britons.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730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408266"/>
            <a:ext cx="10515600" cy="1325563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Our Theme</a:t>
            </a:r>
          </a:p>
        </p:txBody>
      </p:sp>
      <p:pic>
        <p:nvPicPr>
          <p:cNvPr id="3" name="Picture 2" descr="A map of africa in a frame&#10;&#10;Description automatically generated">
            <a:extLst>
              <a:ext uri="{FF2B5EF4-FFF2-40B4-BE49-F238E27FC236}">
                <a16:creationId xmlns:a16="http://schemas.microsoft.com/office/drawing/2014/main" id="{D6100780-578D-FAB9-96D3-2C62A85DE2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016" y="301016"/>
            <a:ext cx="6339270" cy="6339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172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4B9FDE8-B789-E726-A263-2BB41DD15D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909388"/>
              </p:ext>
            </p:extLst>
          </p:nvPr>
        </p:nvGraphicFramePr>
        <p:xfrm>
          <a:off x="1658143" y="365715"/>
          <a:ext cx="8875714" cy="37922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437857">
                  <a:extLst>
                    <a:ext uri="{9D8B030D-6E8A-4147-A177-3AD203B41FA5}">
                      <a16:colId xmlns:a16="http://schemas.microsoft.com/office/drawing/2014/main" val="2822428339"/>
                    </a:ext>
                  </a:extLst>
                </a:gridCol>
                <a:gridCol w="4437857">
                  <a:extLst>
                    <a:ext uri="{9D8B030D-6E8A-4147-A177-3AD203B41FA5}">
                      <a16:colId xmlns:a16="http://schemas.microsoft.com/office/drawing/2014/main" val="3239746157"/>
                    </a:ext>
                  </a:extLst>
                </a:gridCol>
              </a:tblGrid>
              <a:tr h="61341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Year Group</a:t>
                      </a:r>
                      <a:endParaRPr lang="en-GB" sz="3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Focus</a:t>
                      </a:r>
                      <a:endParaRPr lang="en-GB" sz="3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2478932"/>
                  </a:ext>
                </a:extLst>
              </a:tr>
              <a:tr h="45492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EYFS &amp; Year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Ancient Egypt</a:t>
                      </a: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506449"/>
                  </a:ext>
                </a:extLst>
              </a:tr>
              <a:tr h="45492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Year 2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dk1"/>
                          </a:solidFill>
                        </a:rPr>
                        <a:t>The Kingdom of Kush</a:t>
                      </a: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47931"/>
                  </a:ext>
                </a:extLst>
              </a:tr>
              <a:tr h="45492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Year 3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Ancient Carthage</a:t>
                      </a: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113283"/>
                  </a:ext>
                </a:extLst>
              </a:tr>
              <a:tr h="52705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Year 4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dk1"/>
                          </a:solidFill>
                        </a:rPr>
                        <a:t>The Kingdom of Benin</a:t>
                      </a:r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347267"/>
                  </a:ext>
                </a:extLst>
              </a:tr>
              <a:tr h="52705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Year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dk1"/>
                          </a:solidFill>
                        </a:rPr>
                        <a:t>The Zulu Kingdom</a:t>
                      </a:r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701336"/>
                  </a:ext>
                </a:extLst>
              </a:tr>
              <a:tr h="52705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Year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The Kingdom of Dahomey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683761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A287D9C-ABDF-2652-7BF2-76283490EA74}"/>
              </a:ext>
            </a:extLst>
          </p:cNvPr>
          <p:cNvSpPr txBox="1"/>
          <p:nvPr/>
        </p:nvSpPr>
        <p:spPr>
          <a:xfrm>
            <a:off x="961571" y="4537160"/>
            <a:ext cx="519974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Each year group will explore an African Kingdom or ancient civilisation from the continent of Africa.</a:t>
            </a:r>
          </a:p>
          <a:p>
            <a:pPr algn="ctr"/>
            <a:endParaRPr lang="en-GB" dirty="0">
              <a:solidFill>
                <a:schemeClr val="bg1"/>
              </a:solidFill>
            </a:endParaRPr>
          </a:p>
          <a:p>
            <a:pPr algn="ctr"/>
            <a:r>
              <a:rPr lang="en-GB" dirty="0">
                <a:solidFill>
                  <a:schemeClr val="bg1"/>
                </a:solidFill>
              </a:rPr>
              <a:t>Ensure the children are immersed in their given periods of history and have opportunities to develop their historical skills.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B57C428-99A3-ED83-BA29-5DAC8D4581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3459" y="4263990"/>
            <a:ext cx="1153884" cy="101785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295C8A0-5C75-30BA-F769-30D211592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6306" y="5714914"/>
            <a:ext cx="1179344" cy="101785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EBD9E17-3D08-5EFE-5F19-7CC2D19B83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9488" y="4465759"/>
            <a:ext cx="1153885" cy="103113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5A208F1-9EB8-08D3-F320-406BC20826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60232" y="5714914"/>
            <a:ext cx="1193166" cy="10311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2E1B1AA-2BC9-B939-1A24-BDBF118B78E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85517" y="4233777"/>
            <a:ext cx="1153885" cy="104807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7BB7009-C0BC-E90E-753D-26AABFC9F0F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33297" y="5482924"/>
            <a:ext cx="1212209" cy="103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170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010B055-7AFE-45C1-8CDB-68F3652FA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041" y="225425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EYFS Learning Outcomes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A9D1DA-05E1-4A61-BBF0-5AAA96A5ABF3}"/>
              </a:ext>
            </a:extLst>
          </p:cNvPr>
          <p:cNvSpPr/>
          <p:nvPr/>
        </p:nvSpPr>
        <p:spPr>
          <a:xfrm>
            <a:off x="709041" y="1550988"/>
            <a:ext cx="10515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F1F1F1"/>
                </a:solidFill>
                <a:latin typeface="Roboto"/>
              </a:rPr>
              <a:t>Communication and Language </a:t>
            </a:r>
            <a:r>
              <a:rPr lang="en-GB" sz="2000" dirty="0">
                <a:solidFill>
                  <a:srgbClr val="F1F1F1"/>
                </a:solidFill>
                <a:latin typeface="Roboto"/>
              </a:rPr>
              <a:t>– development involves children being provided opportunities to experience a rich language environment to develop their confidence and skills in expressing them selves and to speak and listen in a range of situations.</a:t>
            </a:r>
          </a:p>
          <a:p>
            <a:endParaRPr lang="en-GB" sz="2000" b="1" i="0" dirty="0">
              <a:solidFill>
                <a:srgbClr val="F1F1F1"/>
              </a:solidFill>
              <a:effectLst/>
              <a:latin typeface="Roboto"/>
            </a:endParaRPr>
          </a:p>
          <a:p>
            <a:r>
              <a:rPr lang="en-GB" sz="2000" b="1" i="0" dirty="0">
                <a:solidFill>
                  <a:srgbClr val="F1F1F1"/>
                </a:solidFill>
                <a:effectLst/>
                <a:latin typeface="Roboto"/>
              </a:rPr>
              <a:t>Understanding the World </a:t>
            </a:r>
            <a:r>
              <a:rPr lang="en-GB" sz="2000" b="0" i="0" dirty="0">
                <a:solidFill>
                  <a:srgbClr val="F1F1F1"/>
                </a:solidFill>
                <a:effectLst/>
                <a:latin typeface="Roboto"/>
              </a:rPr>
              <a:t>– involves guiding children to make sense of their physical world and their community through opportunities to explore, observe and find out about people, places, technology and the environment</a:t>
            </a:r>
          </a:p>
          <a:p>
            <a:endParaRPr lang="en-GB" sz="2000" dirty="0">
              <a:solidFill>
                <a:srgbClr val="F1F1F1"/>
              </a:solidFill>
              <a:latin typeface="Roboto"/>
            </a:endParaRPr>
          </a:p>
          <a:p>
            <a:r>
              <a:rPr lang="en-GB" sz="2000" b="1" i="0" dirty="0">
                <a:solidFill>
                  <a:srgbClr val="F1F1F1"/>
                </a:solidFill>
                <a:effectLst/>
                <a:latin typeface="Roboto"/>
              </a:rPr>
              <a:t>Expressive Arts and Design </a:t>
            </a:r>
            <a:r>
              <a:rPr lang="en-GB" sz="2000" b="0" i="0" dirty="0">
                <a:solidFill>
                  <a:srgbClr val="F1F1F1"/>
                </a:solidFill>
                <a:effectLst/>
                <a:latin typeface="Roboto"/>
              </a:rPr>
              <a:t>– involves children to explore and play with a wide range of media and materials, as well as providing opportunities and encouragement for sharing their thoughts, ideas and feelings through a variety of activities in art, music, movement, dance, role-play and design technology</a:t>
            </a:r>
          </a:p>
        </p:txBody>
      </p:sp>
    </p:spTree>
    <p:extLst>
      <p:ext uri="{BB962C8B-B14F-4D97-AF65-F5344CB8AC3E}">
        <p14:creationId xmlns:p14="http://schemas.microsoft.com/office/powerpoint/2010/main" val="553114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010B055-7AFE-45C1-8CDB-68F3652FA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041" y="225425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EYFS Expectations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BD8538E-446B-445E-9651-F07923BBA8CF}"/>
              </a:ext>
            </a:extLst>
          </p:cNvPr>
          <p:cNvSpPr/>
          <p:nvPr/>
        </p:nvSpPr>
        <p:spPr>
          <a:xfrm>
            <a:off x="709041" y="1337924"/>
            <a:ext cx="10515600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Throughout the course of the week plan for the children to:</a:t>
            </a:r>
          </a:p>
          <a:p>
            <a:pPr algn="ctr"/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chemeClr val="bg1"/>
                </a:solidFill>
              </a:rPr>
              <a:t>Explore Ancient Egypt in different ways (age appropriate)</a:t>
            </a:r>
          </a:p>
          <a:p>
            <a:pPr marL="342900" indent="-342900">
              <a:buFontTx/>
              <a:buChar char="-"/>
            </a:pPr>
            <a:r>
              <a:rPr lang="en-US" dirty="0">
                <a:solidFill>
                  <a:schemeClr val="bg1"/>
                </a:solidFill>
              </a:rPr>
              <a:t>Get the children to dance and sing</a:t>
            </a:r>
          </a:p>
          <a:p>
            <a:pPr marL="342900" indent="-342900">
              <a:buFontTx/>
              <a:buChar char="-"/>
            </a:pPr>
            <a:r>
              <a:rPr lang="en-US" dirty="0">
                <a:solidFill>
                  <a:schemeClr val="bg1"/>
                </a:solidFill>
              </a:rPr>
              <a:t>Create an art piece in relation to the topic</a:t>
            </a:r>
          </a:p>
          <a:p>
            <a:pPr marL="342900" indent="-342900">
              <a:buFontTx/>
              <a:buChar char="-"/>
            </a:pPr>
            <a:r>
              <a:rPr lang="en-US" dirty="0">
                <a:solidFill>
                  <a:schemeClr val="bg1"/>
                </a:solidFill>
              </a:rPr>
              <a:t>Read </a:t>
            </a:r>
            <a:r>
              <a:rPr lang="en-GB" dirty="0">
                <a:solidFill>
                  <a:schemeClr val="bg1"/>
                </a:solidFill>
              </a:rPr>
              <a:t>stories from or about ancient Egypt</a:t>
            </a:r>
          </a:p>
          <a:p>
            <a:pPr marL="342900" indent="-342900">
              <a:buFontTx/>
              <a:buChar char="-"/>
            </a:pP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E00A1C8-56F9-4AFD-BBBB-F7EFA31E9428}"/>
              </a:ext>
            </a:extLst>
          </p:cNvPr>
          <p:cNvSpPr txBox="1"/>
          <p:nvPr/>
        </p:nvSpPr>
        <p:spPr>
          <a:xfrm>
            <a:off x="292963" y="5553939"/>
            <a:ext cx="16058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Please document children’s work and words.</a:t>
            </a:r>
          </a:p>
        </p:txBody>
      </p:sp>
      <p:pic>
        <p:nvPicPr>
          <p:cNvPr id="3" name="Picture 2" descr="A map of africa in a frame&#10;&#10;Description automatically generated">
            <a:extLst>
              <a:ext uri="{FF2B5EF4-FFF2-40B4-BE49-F238E27FC236}">
                <a16:creationId xmlns:a16="http://schemas.microsoft.com/office/drawing/2014/main" id="{44B45695-C2A1-CA80-48E1-7260FEE959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0856" y="1903245"/>
            <a:ext cx="4180402" cy="3506957"/>
          </a:xfrm>
          <a:prstGeom prst="rect">
            <a:avLst/>
          </a:prstGeom>
        </p:spPr>
      </p:pic>
      <p:pic>
        <p:nvPicPr>
          <p:cNvPr id="1026" name="Picture 2" descr="What did ancient Egypt's pharaohs stash inside the pyramids? | Live Science">
            <a:extLst>
              <a:ext uri="{FF2B5EF4-FFF2-40B4-BE49-F238E27FC236}">
                <a16:creationId xmlns:a16="http://schemas.microsoft.com/office/drawing/2014/main" id="{1D083CED-39BF-50D2-8243-FAA89ED0B3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9914" y="3656723"/>
            <a:ext cx="4419600" cy="248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0480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010B055-7AFE-45C1-8CDB-68F3652FA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041" y="225425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KS1 Expectations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BD8538E-446B-445E-9651-F07923BBA8CF}"/>
              </a:ext>
            </a:extLst>
          </p:cNvPr>
          <p:cNvSpPr/>
          <p:nvPr/>
        </p:nvSpPr>
        <p:spPr>
          <a:xfrm>
            <a:off x="709041" y="1337924"/>
            <a:ext cx="10515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Throughout the course of the week  plan for the children to complete </a:t>
            </a:r>
            <a:r>
              <a:rPr lang="en-US" sz="2000" dirty="0" smtClean="0">
                <a:solidFill>
                  <a:schemeClr val="bg1"/>
                </a:solidFill>
              </a:rPr>
              <a:t>at least 2 </a:t>
            </a:r>
            <a:r>
              <a:rPr lang="en-US" sz="2000" dirty="0">
                <a:solidFill>
                  <a:schemeClr val="bg1"/>
                </a:solidFill>
              </a:rPr>
              <a:t>activities: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0199" y="1830359"/>
            <a:ext cx="6835366" cy="4693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213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010B055-7AFE-45C1-8CDB-68F3652FA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041" y="225425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KS2 Expectations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BD8538E-446B-445E-9651-F07923BBA8CF}"/>
              </a:ext>
            </a:extLst>
          </p:cNvPr>
          <p:cNvSpPr/>
          <p:nvPr/>
        </p:nvSpPr>
        <p:spPr>
          <a:xfrm>
            <a:off x="709041" y="1337924"/>
            <a:ext cx="10515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Throughout the course of the week  plan for the children to complete at least 2 activities: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6578" y="1805421"/>
            <a:ext cx="6835366" cy="4693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444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</TotalTime>
  <Words>465</Words>
  <Application>Microsoft Office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Roboto</vt:lpstr>
      <vt:lpstr>Office Theme</vt:lpstr>
      <vt:lpstr>Black History Week</vt:lpstr>
      <vt:lpstr>PowerPoint Presentation</vt:lpstr>
      <vt:lpstr>PowerPoint Presentation</vt:lpstr>
      <vt:lpstr>Our Theme</vt:lpstr>
      <vt:lpstr>PowerPoint Presentation</vt:lpstr>
      <vt:lpstr>EYFS Learning Outcomes</vt:lpstr>
      <vt:lpstr>EYFS Expectations</vt:lpstr>
      <vt:lpstr>KS1 Expectations</vt:lpstr>
      <vt:lpstr>KS2 Expectations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 History Week</dc:title>
  <dc:creator>Joshina McKenzie</dc:creator>
  <cp:lastModifiedBy>Antonis Antoniou</cp:lastModifiedBy>
  <cp:revision>52</cp:revision>
  <dcterms:created xsi:type="dcterms:W3CDTF">2020-09-16T11:07:51Z</dcterms:created>
  <dcterms:modified xsi:type="dcterms:W3CDTF">2025-09-24T10:33:47Z</dcterms:modified>
</cp:coreProperties>
</file>